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8" r:id="rId3"/>
    <p:sldId id="385" r:id="rId4"/>
    <p:sldId id="377" r:id="rId5"/>
    <p:sldId id="367" r:id="rId6"/>
    <p:sldId id="368" r:id="rId7"/>
    <p:sldId id="378" r:id="rId8"/>
    <p:sldId id="376" r:id="rId9"/>
    <p:sldId id="369" r:id="rId10"/>
    <p:sldId id="386" r:id="rId11"/>
    <p:sldId id="370" r:id="rId12"/>
    <p:sldId id="346" r:id="rId13"/>
    <p:sldId id="382" r:id="rId14"/>
    <p:sldId id="356" r:id="rId15"/>
    <p:sldId id="365" r:id="rId16"/>
    <p:sldId id="361" r:id="rId17"/>
    <p:sldId id="283" r:id="rId18"/>
  </p:sldIdLst>
  <p:sldSz cx="9144000" cy="6858000" type="screen4x3"/>
  <p:notesSz cx="6669088" cy="99187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St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St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St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St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St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NeueLT St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NeueLT St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NeueLT St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NeueLT St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FFCC00"/>
    <a:srgbClr val="FFFF66"/>
    <a:srgbClr val="2D393B"/>
    <a:srgbClr val="282828"/>
    <a:srgbClr val="5A5A5A"/>
    <a:srgbClr val="3C5255"/>
    <a:srgbClr val="3C4B55"/>
    <a:srgbClr val="3C4F55"/>
    <a:srgbClr val="3C4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93651" autoAdjust="0"/>
  </p:normalViewPr>
  <p:slideViewPr>
    <p:cSldViewPr snapToObjects="1" showGuides="1">
      <p:cViewPr varScale="1">
        <p:scale>
          <a:sx n="83" d="100"/>
          <a:sy n="83" d="100"/>
        </p:scale>
        <p:origin x="1506" y="78"/>
      </p:cViewPr>
      <p:guideLst>
        <p:guide orient="horz" pos="2160"/>
        <p:guide pos="4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62" d="100"/>
          <a:sy n="62" d="100"/>
        </p:scale>
        <p:origin x="-3354" y="-84"/>
      </p:cViewPr>
      <p:guideLst>
        <p:guide orient="horz" pos="3125"/>
        <p:guide pos="2101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288993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900" rIns="91800" bIns="459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13" y="0"/>
            <a:ext cx="288993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900" rIns="91800" bIns="459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1044"/>
            <a:ext cx="333533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900" rIns="91800" bIns="459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marL="0" lvl="1">
              <a:defRPr/>
            </a:pPr>
            <a:r>
              <a:rPr lang="nl-BE" sz="10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invisible</a:t>
            </a:r>
            <a:r>
              <a:rPr lang="nl-BE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 XS-4 – </a:t>
            </a:r>
            <a:r>
              <a:rPr lang="nl-BE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Gerrit Van Eeckhoudt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13" y="9421044"/>
            <a:ext cx="288993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900" rIns="91800" bIns="459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4DAD47-132B-46AC-BF59-357123C1B5F0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5" y="76385"/>
            <a:ext cx="895484" cy="7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8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288993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900" rIns="91800" bIns="459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13" y="0"/>
            <a:ext cx="288993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900" rIns="91800" bIns="459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7762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1386"/>
            <a:ext cx="5335270" cy="44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900" rIns="91800" bIns="45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 smtClean="0"/>
              <a:t>Klik om de opmaakprofielen van de modeltekst te bewerken</a:t>
            </a:r>
          </a:p>
          <a:p>
            <a:pPr lvl="1"/>
            <a:r>
              <a:rPr lang="nl-BE" noProof="0" smtClean="0"/>
              <a:t>Tweede niveau</a:t>
            </a:r>
          </a:p>
          <a:p>
            <a:pPr lvl="2"/>
            <a:r>
              <a:rPr lang="nl-BE" noProof="0" smtClean="0"/>
              <a:t>Derde niveau</a:t>
            </a:r>
          </a:p>
          <a:p>
            <a:pPr lvl="3"/>
            <a:r>
              <a:rPr lang="nl-BE" noProof="0" smtClean="0"/>
              <a:t>Vierde niveau</a:t>
            </a:r>
          </a:p>
          <a:p>
            <a:pPr lvl="4"/>
            <a:r>
              <a:rPr lang="nl-BE" noProof="0" smtClean="0"/>
              <a:t>Vijfde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21044"/>
            <a:ext cx="288993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900" rIns="91800" bIns="459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13" y="9421044"/>
            <a:ext cx="2889938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900" rIns="91800" bIns="459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4091EA-9B16-425C-8BD9-A16A21C1D03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876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029E-9153-45F2-8254-4687A516F86E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54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59E52-2C08-44F1-8E59-2E11B71F4E2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516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50FD-6473-4A94-8CDD-02943EE24DEC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921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6DAA-3B1A-4684-938B-17177239A1F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739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F41D-147F-4E15-9411-A5ACAF6E1D9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676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9BC5-06D9-41F4-AA43-E1706937BCC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344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F2ECD-F95B-4B96-8824-DDEDE659B07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3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32E2-CEE4-44B7-9300-C8D57460455D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67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5781-4E03-4AB5-977A-BBED1E7506D4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775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7E2A-1FCA-47A0-B90F-68372049DC7D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358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0CA12-F632-4B0B-976E-AF722410E981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936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opmaakprofielen van de modeltekst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570663"/>
            <a:ext cx="213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6E7C9E2-1359-4740-A741-1ED427C778D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769646" y="584109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b="1" dirty="0" smtClean="0"/>
              <a:t>18/06/2014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953240" y="4509138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b="1" dirty="0" err="1" smtClean="0">
                <a:solidFill>
                  <a:srgbClr val="282828"/>
                </a:solidFill>
              </a:rPr>
              <a:t>argenta</a:t>
            </a:r>
            <a:r>
              <a:rPr lang="nl-BE" sz="2800" b="1" baseline="30000" dirty="0" smtClean="0">
                <a:solidFill>
                  <a:srgbClr val="282828"/>
                </a:solidFill>
              </a:rPr>
              <a:t>®</a:t>
            </a:r>
            <a:r>
              <a:rPr lang="nl-BE" sz="2800" b="1" dirty="0">
                <a:solidFill>
                  <a:srgbClr val="282828"/>
                </a:solidFill>
              </a:rPr>
              <a:t> </a:t>
            </a:r>
            <a:r>
              <a:rPr lang="nl-BE" sz="2800" b="1" dirty="0" err="1" smtClean="0">
                <a:solidFill>
                  <a:srgbClr val="282828"/>
                </a:solidFill>
              </a:rPr>
              <a:t>proslide</a:t>
            </a:r>
            <a:endParaRPr lang="nl-BE" sz="2800" b="1" dirty="0" smtClean="0">
              <a:solidFill>
                <a:srgbClr val="28282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9" name="Groep 18"/>
          <p:cNvGrpSpPr/>
          <p:nvPr/>
        </p:nvGrpSpPr>
        <p:grpSpPr>
          <a:xfrm>
            <a:off x="767320" y="3205731"/>
            <a:ext cx="2520322" cy="2254429"/>
            <a:chOff x="611494" y="3157025"/>
            <a:chExt cx="2520322" cy="2254429"/>
          </a:xfrm>
        </p:grpSpPr>
        <p:pic>
          <p:nvPicPr>
            <p:cNvPr id="6147" name="Picture 3" descr="C:\Documents and Settings\geeck.RENSON\My Documents\Argentalu\argenta - producten\argentaslide\argenta PRO slide 80\fotos\ProSlide 80\ClassicFix_ManualFix_AutoFix_v002.18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0" t="32726" r="34560" b="31478"/>
            <a:stretch/>
          </p:blipFill>
          <p:spPr bwMode="auto">
            <a:xfrm>
              <a:off x="611494" y="3609023"/>
              <a:ext cx="2340299" cy="180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Gebogen verbindingslijn 14"/>
            <p:cNvCxnSpPr/>
            <p:nvPr/>
          </p:nvCxnSpPr>
          <p:spPr>
            <a:xfrm>
              <a:off x="2124820" y="4696856"/>
              <a:ext cx="1006996" cy="6511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bogen verbindingslijn 11"/>
            <p:cNvCxnSpPr/>
            <p:nvPr/>
          </p:nvCxnSpPr>
          <p:spPr>
            <a:xfrm rot="16200000" flipV="1">
              <a:off x="1375621" y="3409694"/>
              <a:ext cx="812044" cy="30670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/>
          <p:cNvGrpSpPr/>
          <p:nvPr/>
        </p:nvGrpSpPr>
        <p:grpSpPr>
          <a:xfrm>
            <a:off x="6253978" y="1911435"/>
            <a:ext cx="2038914" cy="4294744"/>
            <a:chOff x="6614024" y="1520183"/>
            <a:chExt cx="2038914" cy="4294744"/>
          </a:xfrm>
        </p:grpSpPr>
        <p:pic>
          <p:nvPicPr>
            <p:cNvPr id="6146" name="Picture 2" descr="C:\Documents and Settings\geeck.RENSON\My Documents\Argentalu\argenta - producten\argentaslide\argenta PRO slide 80\fotos\ProSlide 80\ClassicFix_ManualFix_AutoFix_v002.18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0" t="18196" r="23520" b="15113"/>
            <a:stretch/>
          </p:blipFill>
          <p:spPr bwMode="auto">
            <a:xfrm>
              <a:off x="6614024" y="1520183"/>
              <a:ext cx="2038914" cy="1693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382" y="4047085"/>
              <a:ext cx="1848198" cy="1767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hthoek 6"/>
          <p:cNvSpPr/>
          <p:nvPr/>
        </p:nvSpPr>
        <p:spPr>
          <a:xfrm>
            <a:off x="239873" y="1791815"/>
            <a:ext cx="3128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rammelend geluid 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maar soepele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geleiding 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dankzij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kunststofhoed </a:t>
            </a:r>
            <a:b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</a:t>
            </a:r>
            <a:r>
              <a:rPr lang="nl-B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argentalon</a:t>
            </a:r>
            <a:r>
              <a:rPr lang="nl-BE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b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uitzonderlijke glijeigenschappen</a:t>
            </a:r>
            <a:endParaRPr lang="nl-B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hoek 2"/>
          <p:cNvSpPr/>
          <p:nvPr/>
        </p:nvSpPr>
        <p:spPr>
          <a:xfrm>
            <a:off x="3287642" y="498460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 op afbreken vloergeleider bij laterale 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endParaRPr lang="nl-B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0"/>
          <p:cNvSpPr txBox="1"/>
          <p:nvPr/>
        </p:nvSpPr>
        <p:spPr>
          <a:xfrm>
            <a:off x="1121114" y="5496660"/>
            <a:ext cx="1326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argenta</a:t>
            </a:r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proslide</a:t>
            </a:r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aluminium </a:t>
            </a:r>
          </a:p>
          <a:p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vloergeleider</a:t>
            </a:r>
          </a:p>
          <a:p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(6 cm)</a:t>
            </a: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13"/>
          <p:cNvSpPr txBox="1"/>
          <p:nvPr/>
        </p:nvSpPr>
        <p:spPr>
          <a:xfrm>
            <a:off x="6433301" y="3792006"/>
            <a:ext cx="16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Argenta</a:t>
            </a:r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proslide</a:t>
            </a:r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aluminium </a:t>
            </a:r>
          </a:p>
          <a:p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ondergeleidingsprofiel</a:t>
            </a: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hoek 5"/>
          <p:cNvSpPr/>
          <p:nvPr/>
        </p:nvSpPr>
        <p:spPr>
          <a:xfrm>
            <a:off x="324863" y="1079415"/>
            <a:ext cx="7696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latin typeface="Arial" pitchFamily="34" charset="0"/>
                <a:cs typeface="Arial" pitchFamily="34" charset="0"/>
              </a:rPr>
              <a:t>Vloergeleiding</a:t>
            </a:r>
            <a:endParaRPr lang="nl-B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324863" y="1079415"/>
            <a:ext cx="7696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latin typeface="Arial" pitchFamily="34" charset="0"/>
                <a:cs typeface="Arial" pitchFamily="34" charset="0"/>
              </a:rPr>
              <a:t>Toebehoren</a:t>
            </a:r>
            <a:endParaRPr lang="nl-B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geeck.RENSON\My Documents\Argentalu\argenta - producten\argentaslide\argenta PRO slide 80\fotos\ProSlide 80\ClassicFix_ManualFix_AutoFix_v002.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10" y="1516384"/>
            <a:ext cx="2716784" cy="191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05711" y="3440428"/>
            <a:ext cx="14655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Afdekprofiel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974681" y="6200395"/>
            <a:ext cx="2927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Meegeleverde sleutel voor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eenvoudige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(de)montage</a:t>
            </a:r>
          </a:p>
        </p:txBody>
      </p:sp>
      <p:sp>
        <p:nvSpPr>
          <p:cNvPr id="3" name="Rechthoek 2"/>
          <p:cNvSpPr/>
          <p:nvPr/>
        </p:nvSpPr>
        <p:spPr>
          <a:xfrm>
            <a:off x="5767835" y="3429000"/>
            <a:ext cx="210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unststof afdekkap</a:t>
            </a:r>
          </a:p>
          <a:p>
            <a:pPr algn="ctr"/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oor het </a:t>
            </a:r>
            <a:r>
              <a:rPr lang="nl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bovenprofiel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C:\Documents and Settings\geeck.RENSON\My Documents\Argentalu\argenta - producten\argentaslide\argenta PRO slide 80\fotos\ProSlide 80\ClassicFix_ManualFix_AutoFix_v002.1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0" t="32443" r="44330" b="9730"/>
          <a:stretch/>
        </p:blipFill>
        <p:spPr bwMode="auto">
          <a:xfrm>
            <a:off x="5757357" y="1516384"/>
            <a:ext cx="2121210" cy="191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2"/>
          <p:cNvSpPr/>
          <p:nvPr/>
        </p:nvSpPr>
        <p:spPr>
          <a:xfrm>
            <a:off x="5948288" y="6200395"/>
            <a:ext cx="2044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 </a:t>
            </a:r>
            <a:r>
              <a:rPr lang="nl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eindkap</a:t>
            </a:r>
            <a:endParaRPr lang="nl-B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 het afdekprofiel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9963" r="14575" b="4612"/>
          <a:stretch/>
        </p:blipFill>
        <p:spPr>
          <a:xfrm>
            <a:off x="5948288" y="4007674"/>
            <a:ext cx="2160277" cy="21602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9" t="35222" r="14923" b="8672"/>
          <a:stretch/>
        </p:blipFill>
        <p:spPr>
          <a:xfrm>
            <a:off x="1482702" y="4112709"/>
            <a:ext cx="1911600" cy="1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4864" y="1088701"/>
            <a:ext cx="6527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Technische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specificaties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80575" y="1737426"/>
            <a:ext cx="87562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Maximum deurgewicht: </a:t>
            </a:r>
            <a:r>
              <a:rPr lang="nl-B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100kg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Deurdikte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nl-B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. 25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standaard</a:t>
            </a: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: 38 à 40 </a:t>
            </a:r>
            <a:r>
              <a:rPr lang="nl-B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. 42 mm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bij wandbevestiging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geen max. deurdikte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bij plafondbevestiging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. deurbreedte </a:t>
            </a:r>
            <a:endParaRPr lang="nl-B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bij </a:t>
            </a:r>
            <a:r>
              <a:rPr lang="nl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éénzijdige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Slow Slop demping + </a:t>
            </a:r>
            <a:r>
              <a:rPr lang="nl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éénzijdige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Standard stop:  730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bij 2 </a:t>
            </a:r>
            <a:r>
              <a:rPr lang="nl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éénzijdige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Slow Stop demping: 930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Hoogte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tussen vloer en deurpaneel: 7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Afmetingen </a:t>
            </a:r>
            <a:r>
              <a:rPr lang="nl-BE" sz="1600" dirty="0" err="1">
                <a:latin typeface="Arial" panose="020B0604020202020204" pitchFamily="34" charset="0"/>
                <a:cs typeface="Arial" panose="020B0604020202020204" pitchFamily="34" charset="0"/>
              </a:rPr>
              <a:t>bovenprofiel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: 40 x 35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err="1">
                <a:latin typeface="Arial" panose="020B0604020202020204" pitchFamily="34" charset="0"/>
                <a:cs typeface="Arial" panose="020B0604020202020204" pitchFamily="34" charset="0"/>
              </a:rPr>
              <a:t>Bovenprofiel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BE" sz="1600" dirty="0" err="1">
                <a:latin typeface="Arial" panose="020B0604020202020204" pitchFamily="34" charset="0"/>
                <a:cs typeface="Arial" panose="020B0604020202020204" pitchFamily="34" charset="0"/>
              </a:rPr>
              <a:t>bovenrail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): lengte 2000 of 3000 mm (maatwerk mogelijk)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Afdekprofiel: lengte 2000, 2060, 3000, 3060 mm (maatwerk mogelijk)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ESSI</a:t>
            </a:r>
            <a:r>
              <a:rPr lang="nl-BE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module: 60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Hoogteregeling: 10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Afwerking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profielen: natuurkleurig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geanodiseerd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250825" y="5973066"/>
            <a:ext cx="882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i="1" dirty="0">
                <a:latin typeface="Arial" panose="020B0604020202020204" pitchFamily="34" charset="0"/>
                <a:cs typeface="Arial" panose="020B0604020202020204" pitchFamily="34" charset="0"/>
              </a:rPr>
              <a:t>Dit product is gemaakt volgens, voldoet aan </a:t>
            </a:r>
            <a:r>
              <a:rPr lang="nl-B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en/of is </a:t>
            </a:r>
            <a:r>
              <a:rPr lang="nl-BE" sz="1200" i="1" dirty="0">
                <a:latin typeface="Arial" panose="020B0604020202020204" pitchFamily="34" charset="0"/>
                <a:cs typeface="Arial" panose="020B0604020202020204" pitchFamily="34" charset="0"/>
              </a:rPr>
              <a:t>getest volgens </a:t>
            </a:r>
            <a:r>
              <a:rPr lang="nl-B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nl-BE" sz="1200" i="1" dirty="0">
                <a:latin typeface="Arial" panose="020B0604020202020204" pitchFamily="34" charset="0"/>
                <a:cs typeface="Arial" panose="020B0604020202020204" pitchFamily="34" charset="0"/>
              </a:rPr>
              <a:t>.: EN 1527, EN 12844, EN 1774</a:t>
            </a:r>
            <a:r>
              <a:rPr lang="nl-B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DIN </a:t>
            </a:r>
            <a:r>
              <a:rPr lang="nl-BE" sz="1200" i="1" dirty="0">
                <a:latin typeface="Arial" panose="020B0604020202020204" pitchFamily="34" charset="0"/>
                <a:cs typeface="Arial" panose="020B0604020202020204" pitchFamily="34" charset="0"/>
              </a:rPr>
              <a:t>16901, EN 12020-2, EN AW 6060/6063 &amp; </a:t>
            </a:r>
            <a:r>
              <a:rPr lang="nl-B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specifieke </a:t>
            </a:r>
            <a:r>
              <a:rPr lang="nl-BE" sz="1200" i="1" dirty="0">
                <a:latin typeface="Arial" panose="020B0604020202020204" pitchFamily="34" charset="0"/>
                <a:cs typeface="Arial" panose="020B0604020202020204" pitchFamily="34" charset="0"/>
              </a:rPr>
              <a:t>eisen en kwaliteitsvoorschriften van </a:t>
            </a:r>
            <a:r>
              <a:rPr lang="nl-B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Argent</a:t>
            </a:r>
            <a:r>
              <a:rPr lang="nl-B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Alu </a:t>
            </a:r>
            <a:r>
              <a:rPr lang="nl-BE" sz="1200" i="1" dirty="0">
                <a:latin typeface="Arial" panose="020B0604020202020204" pitchFamily="34" charset="0"/>
                <a:cs typeface="Arial" panose="020B0604020202020204" pitchFamily="34" charset="0"/>
              </a:rPr>
              <a:t>nv.</a:t>
            </a: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93989" y="1088701"/>
            <a:ext cx="6527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Afmetingen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51163" y="1273175"/>
            <a:ext cx="324961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4" name="Group 205"/>
          <p:cNvGrpSpPr>
            <a:grpSpLocks/>
          </p:cNvGrpSpPr>
          <p:nvPr/>
        </p:nvGrpSpPr>
        <p:grpSpPr bwMode="auto">
          <a:xfrm>
            <a:off x="3736975" y="1524000"/>
            <a:ext cx="984250" cy="5257800"/>
            <a:chOff x="2354" y="960"/>
            <a:chExt cx="620" cy="331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2573"/>
              <a:ext cx="620" cy="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1617"/>
              <a:ext cx="620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5" name="Freeform 7"/>
            <p:cNvSpPr>
              <a:spLocks/>
            </p:cNvSpPr>
            <p:nvPr/>
          </p:nvSpPr>
          <p:spPr bwMode="auto">
            <a:xfrm>
              <a:off x="2891" y="1501"/>
              <a:ext cx="45" cy="69"/>
            </a:xfrm>
            <a:custGeom>
              <a:avLst/>
              <a:gdLst>
                <a:gd name="T0" fmla="*/ 45 w 45"/>
                <a:gd name="T1" fmla="*/ 0 h 69"/>
                <a:gd name="T2" fmla="*/ 45 w 45"/>
                <a:gd name="T3" fmla="*/ 54 h 69"/>
                <a:gd name="T4" fmla="*/ 45 w 45"/>
                <a:gd name="T5" fmla="*/ 54 h 69"/>
                <a:gd name="T6" fmla="*/ 44 w 45"/>
                <a:gd name="T7" fmla="*/ 60 h 69"/>
                <a:gd name="T8" fmla="*/ 41 w 45"/>
                <a:gd name="T9" fmla="*/ 64 h 69"/>
                <a:gd name="T10" fmla="*/ 36 w 45"/>
                <a:gd name="T11" fmla="*/ 68 h 69"/>
                <a:gd name="T12" fmla="*/ 30 w 45"/>
                <a:gd name="T13" fmla="*/ 69 h 69"/>
                <a:gd name="T14" fmla="*/ 28 w 45"/>
                <a:gd name="T15" fmla="*/ 69 h 69"/>
                <a:gd name="T16" fmla="*/ 28 w 45"/>
                <a:gd name="T17" fmla="*/ 69 h 69"/>
                <a:gd name="T18" fmla="*/ 25 w 45"/>
                <a:gd name="T19" fmla="*/ 64 h 69"/>
                <a:gd name="T20" fmla="*/ 20 w 45"/>
                <a:gd name="T21" fmla="*/ 62 h 69"/>
                <a:gd name="T22" fmla="*/ 14 w 45"/>
                <a:gd name="T23" fmla="*/ 61 h 69"/>
                <a:gd name="T24" fmla="*/ 8 w 45"/>
                <a:gd name="T25" fmla="*/ 62 h 69"/>
                <a:gd name="T26" fmla="*/ 0 w 45"/>
                <a:gd name="T27" fmla="*/ 31 h 69"/>
                <a:gd name="T28" fmla="*/ 15 w 45"/>
                <a:gd name="T29" fmla="*/ 0 h 69"/>
                <a:gd name="T30" fmla="*/ 45 w 45"/>
                <a:gd name="T3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69">
                  <a:moveTo>
                    <a:pt x="45" y="0"/>
                  </a:moveTo>
                  <a:lnTo>
                    <a:pt x="45" y="54"/>
                  </a:lnTo>
                  <a:lnTo>
                    <a:pt x="45" y="54"/>
                  </a:lnTo>
                  <a:lnTo>
                    <a:pt x="44" y="60"/>
                  </a:lnTo>
                  <a:lnTo>
                    <a:pt x="41" y="64"/>
                  </a:lnTo>
                  <a:lnTo>
                    <a:pt x="36" y="68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61"/>
                  </a:lnTo>
                  <a:lnTo>
                    <a:pt x="8" y="62"/>
                  </a:lnTo>
                  <a:lnTo>
                    <a:pt x="0" y="31"/>
                  </a:lnTo>
                  <a:lnTo>
                    <a:pt x="1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76" name="Freeform 8"/>
            <p:cNvSpPr>
              <a:spLocks/>
            </p:cNvSpPr>
            <p:nvPr/>
          </p:nvSpPr>
          <p:spPr bwMode="auto">
            <a:xfrm>
              <a:off x="2803" y="960"/>
              <a:ext cx="133" cy="541"/>
            </a:xfrm>
            <a:custGeom>
              <a:avLst/>
              <a:gdLst>
                <a:gd name="T0" fmla="*/ 133 w 133"/>
                <a:gd name="T1" fmla="*/ 541 h 541"/>
                <a:gd name="T2" fmla="*/ 103 w 133"/>
                <a:gd name="T3" fmla="*/ 204 h 541"/>
                <a:gd name="T4" fmla="*/ 103 w 133"/>
                <a:gd name="T5" fmla="*/ 200 h 541"/>
                <a:gd name="T6" fmla="*/ 99 w 133"/>
                <a:gd name="T7" fmla="*/ 197 h 541"/>
                <a:gd name="T8" fmla="*/ 38 w 133"/>
                <a:gd name="T9" fmla="*/ 191 h 541"/>
                <a:gd name="T10" fmla="*/ 33 w 133"/>
                <a:gd name="T11" fmla="*/ 190 h 541"/>
                <a:gd name="T12" fmla="*/ 5 w 133"/>
                <a:gd name="T13" fmla="*/ 162 h 541"/>
                <a:gd name="T14" fmla="*/ 1 w 133"/>
                <a:gd name="T15" fmla="*/ 157 h 541"/>
                <a:gd name="T16" fmla="*/ 0 w 133"/>
                <a:gd name="T17" fmla="*/ 131 h 541"/>
                <a:gd name="T18" fmla="*/ 1 w 133"/>
                <a:gd name="T19" fmla="*/ 128 h 541"/>
                <a:gd name="T20" fmla="*/ 46 w 133"/>
                <a:gd name="T21" fmla="*/ 127 h 541"/>
                <a:gd name="T22" fmla="*/ 48 w 133"/>
                <a:gd name="T23" fmla="*/ 128 h 541"/>
                <a:gd name="T24" fmla="*/ 49 w 133"/>
                <a:gd name="T25" fmla="*/ 131 h 541"/>
                <a:gd name="T26" fmla="*/ 51 w 133"/>
                <a:gd name="T27" fmla="*/ 140 h 541"/>
                <a:gd name="T28" fmla="*/ 57 w 133"/>
                <a:gd name="T29" fmla="*/ 147 h 541"/>
                <a:gd name="T30" fmla="*/ 65 w 133"/>
                <a:gd name="T31" fmla="*/ 152 h 541"/>
                <a:gd name="T32" fmla="*/ 74 w 133"/>
                <a:gd name="T33" fmla="*/ 153 h 541"/>
                <a:gd name="T34" fmla="*/ 79 w 133"/>
                <a:gd name="T35" fmla="*/ 152 h 541"/>
                <a:gd name="T36" fmla="*/ 87 w 133"/>
                <a:gd name="T37" fmla="*/ 148 h 541"/>
                <a:gd name="T38" fmla="*/ 93 w 133"/>
                <a:gd name="T39" fmla="*/ 141 h 541"/>
                <a:gd name="T40" fmla="*/ 96 w 133"/>
                <a:gd name="T41" fmla="*/ 132 h 541"/>
                <a:gd name="T42" fmla="*/ 96 w 133"/>
                <a:gd name="T43" fmla="*/ 127 h 541"/>
                <a:gd name="T44" fmla="*/ 94 w 133"/>
                <a:gd name="T45" fmla="*/ 119 h 541"/>
                <a:gd name="T46" fmla="*/ 88 w 133"/>
                <a:gd name="T47" fmla="*/ 111 h 541"/>
                <a:gd name="T48" fmla="*/ 80 w 133"/>
                <a:gd name="T49" fmla="*/ 106 h 541"/>
                <a:gd name="T50" fmla="*/ 71 w 133"/>
                <a:gd name="T51" fmla="*/ 105 h 541"/>
                <a:gd name="T52" fmla="*/ 65 w 133"/>
                <a:gd name="T53" fmla="*/ 106 h 541"/>
                <a:gd name="T54" fmla="*/ 64 w 133"/>
                <a:gd name="T55" fmla="*/ 108 h 541"/>
                <a:gd name="T56" fmla="*/ 62 w 133"/>
                <a:gd name="T57" fmla="*/ 106 h 541"/>
                <a:gd name="T58" fmla="*/ 60 w 133"/>
                <a:gd name="T59" fmla="*/ 82 h 541"/>
                <a:gd name="T60" fmla="*/ 60 w 133"/>
                <a:gd name="T61" fmla="*/ 79 h 541"/>
                <a:gd name="T62" fmla="*/ 56 w 133"/>
                <a:gd name="T63" fmla="*/ 75 h 541"/>
                <a:gd name="T64" fmla="*/ 30 w 133"/>
                <a:gd name="T65" fmla="*/ 74 h 541"/>
                <a:gd name="T66" fmla="*/ 26 w 133"/>
                <a:gd name="T67" fmla="*/ 73 h 541"/>
                <a:gd name="T68" fmla="*/ 23 w 133"/>
                <a:gd name="T69" fmla="*/ 70 h 541"/>
                <a:gd name="T70" fmla="*/ 22 w 133"/>
                <a:gd name="T71" fmla="*/ 53 h 541"/>
                <a:gd name="T72" fmla="*/ 22 w 133"/>
                <a:gd name="T73" fmla="*/ 51 h 541"/>
                <a:gd name="T74" fmla="*/ 20 w 133"/>
                <a:gd name="T75" fmla="*/ 48 h 541"/>
                <a:gd name="T76" fmla="*/ 17 w 133"/>
                <a:gd name="T77" fmla="*/ 16 h 541"/>
                <a:gd name="T78" fmla="*/ 35 w 133"/>
                <a:gd name="T79" fmla="*/ 16 h 541"/>
                <a:gd name="T80" fmla="*/ 39 w 133"/>
                <a:gd name="T81" fmla="*/ 14 h 541"/>
                <a:gd name="T82" fmla="*/ 46 w 133"/>
                <a:gd name="T83" fmla="*/ 2 h 541"/>
                <a:gd name="T84" fmla="*/ 50 w 133"/>
                <a:gd name="T85" fmla="*/ 0 h 541"/>
                <a:gd name="T86" fmla="*/ 88 w 133"/>
                <a:gd name="T87" fmla="*/ 0 h 541"/>
                <a:gd name="T88" fmla="*/ 92 w 133"/>
                <a:gd name="T89" fmla="*/ 1 h 541"/>
                <a:gd name="T90" fmla="*/ 93 w 133"/>
                <a:gd name="T91" fmla="*/ 4 h 541"/>
                <a:gd name="T92" fmla="*/ 93 w 133"/>
                <a:gd name="T93" fmla="*/ 26 h 541"/>
                <a:gd name="T94" fmla="*/ 91 w 133"/>
                <a:gd name="T95" fmla="*/ 32 h 541"/>
                <a:gd name="T96" fmla="*/ 86 w 133"/>
                <a:gd name="T97" fmla="*/ 38 h 541"/>
                <a:gd name="T98" fmla="*/ 86 w 133"/>
                <a:gd name="T99" fmla="*/ 51 h 541"/>
                <a:gd name="T100" fmla="*/ 89 w 133"/>
                <a:gd name="T101" fmla="*/ 57 h 541"/>
                <a:gd name="T102" fmla="*/ 101 w 133"/>
                <a:gd name="T103" fmla="*/ 62 h 541"/>
                <a:gd name="T104" fmla="*/ 113 w 133"/>
                <a:gd name="T105" fmla="*/ 58 h 541"/>
                <a:gd name="T106" fmla="*/ 116 w 133"/>
                <a:gd name="T107" fmla="*/ 54 h 541"/>
                <a:gd name="T108" fmla="*/ 117 w 133"/>
                <a:gd name="T109" fmla="*/ 51 h 541"/>
                <a:gd name="T110" fmla="*/ 121 w 133"/>
                <a:gd name="T111" fmla="*/ 47 h 541"/>
                <a:gd name="T112" fmla="*/ 126 w 133"/>
                <a:gd name="T113" fmla="*/ 45 h 541"/>
                <a:gd name="T114" fmla="*/ 131 w 133"/>
                <a:gd name="T115" fmla="*/ 45 h 541"/>
                <a:gd name="T116" fmla="*/ 133 w 133"/>
                <a:gd name="T117" fmla="*/ 4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3" h="541">
                  <a:moveTo>
                    <a:pt x="133" y="48"/>
                  </a:moveTo>
                  <a:lnTo>
                    <a:pt x="133" y="541"/>
                  </a:lnTo>
                  <a:lnTo>
                    <a:pt x="103" y="541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0"/>
                  </a:lnTo>
                  <a:lnTo>
                    <a:pt x="101" y="198"/>
                  </a:lnTo>
                  <a:lnTo>
                    <a:pt x="99" y="197"/>
                  </a:lnTo>
                  <a:lnTo>
                    <a:pt x="96" y="196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3" y="190"/>
                  </a:lnTo>
                  <a:lnTo>
                    <a:pt x="29" y="186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1" y="157"/>
                  </a:lnTo>
                  <a:lnTo>
                    <a:pt x="0" y="152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28"/>
                  </a:lnTo>
                  <a:lnTo>
                    <a:pt x="4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8" y="128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50" y="135"/>
                  </a:lnTo>
                  <a:lnTo>
                    <a:pt x="51" y="140"/>
                  </a:lnTo>
                  <a:lnTo>
                    <a:pt x="53" y="144"/>
                  </a:lnTo>
                  <a:lnTo>
                    <a:pt x="57" y="147"/>
                  </a:lnTo>
                  <a:lnTo>
                    <a:pt x="60" y="149"/>
                  </a:lnTo>
                  <a:lnTo>
                    <a:pt x="65" y="152"/>
                  </a:lnTo>
                  <a:lnTo>
                    <a:pt x="70" y="153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79" y="152"/>
                  </a:lnTo>
                  <a:lnTo>
                    <a:pt x="84" y="151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3" y="141"/>
                  </a:lnTo>
                  <a:lnTo>
                    <a:pt x="95" y="137"/>
                  </a:lnTo>
                  <a:lnTo>
                    <a:pt x="96" y="13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5" y="123"/>
                  </a:lnTo>
                  <a:lnTo>
                    <a:pt x="94" y="119"/>
                  </a:lnTo>
                  <a:lnTo>
                    <a:pt x="92" y="115"/>
                  </a:lnTo>
                  <a:lnTo>
                    <a:pt x="88" y="111"/>
                  </a:lnTo>
                  <a:lnTo>
                    <a:pt x="85" y="109"/>
                  </a:lnTo>
                  <a:lnTo>
                    <a:pt x="80" y="106"/>
                  </a:lnTo>
                  <a:lnTo>
                    <a:pt x="77" y="105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2" y="106"/>
                  </a:lnTo>
                  <a:lnTo>
                    <a:pt x="60" y="104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79"/>
                  </a:lnTo>
                  <a:lnTo>
                    <a:pt x="58" y="76"/>
                  </a:lnTo>
                  <a:lnTo>
                    <a:pt x="56" y="75"/>
                  </a:lnTo>
                  <a:lnTo>
                    <a:pt x="53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6" y="73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2" y="67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1"/>
                  </a:lnTo>
                  <a:lnTo>
                    <a:pt x="21" y="50"/>
                  </a:lnTo>
                  <a:lnTo>
                    <a:pt x="20" y="48"/>
                  </a:lnTo>
                  <a:lnTo>
                    <a:pt x="17" y="48"/>
                  </a:lnTo>
                  <a:lnTo>
                    <a:pt x="17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2" y="1"/>
                  </a:lnTo>
                  <a:lnTo>
                    <a:pt x="93" y="2"/>
                  </a:lnTo>
                  <a:lnTo>
                    <a:pt x="93" y="4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86" y="38"/>
                  </a:lnTo>
                  <a:lnTo>
                    <a:pt x="85" y="45"/>
                  </a:lnTo>
                  <a:lnTo>
                    <a:pt x="86" y="51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95" y="60"/>
                  </a:lnTo>
                  <a:lnTo>
                    <a:pt x="101" y="62"/>
                  </a:lnTo>
                  <a:lnTo>
                    <a:pt x="108" y="61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17" y="51"/>
                  </a:lnTo>
                  <a:lnTo>
                    <a:pt x="118" y="48"/>
                  </a:lnTo>
                  <a:lnTo>
                    <a:pt x="121" y="47"/>
                  </a:lnTo>
                  <a:lnTo>
                    <a:pt x="123" y="45"/>
                  </a:lnTo>
                  <a:lnTo>
                    <a:pt x="126" y="45"/>
                  </a:lnTo>
                  <a:lnTo>
                    <a:pt x="131" y="45"/>
                  </a:lnTo>
                  <a:lnTo>
                    <a:pt x="131" y="45"/>
                  </a:lnTo>
                  <a:lnTo>
                    <a:pt x="133" y="46"/>
                  </a:lnTo>
                  <a:lnTo>
                    <a:pt x="133" y="48"/>
                  </a:lnTo>
                  <a:lnTo>
                    <a:pt x="133" y="48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77" name="Freeform 9"/>
            <p:cNvSpPr>
              <a:spLocks/>
            </p:cNvSpPr>
            <p:nvPr/>
          </p:nvSpPr>
          <p:spPr bwMode="auto">
            <a:xfrm>
              <a:off x="2815" y="1532"/>
              <a:ext cx="84" cy="38"/>
            </a:xfrm>
            <a:custGeom>
              <a:avLst/>
              <a:gdLst>
                <a:gd name="T0" fmla="*/ 76 w 84"/>
                <a:gd name="T1" fmla="*/ 0 h 38"/>
                <a:gd name="T2" fmla="*/ 84 w 84"/>
                <a:gd name="T3" fmla="*/ 31 h 38"/>
                <a:gd name="T4" fmla="*/ 84 w 84"/>
                <a:gd name="T5" fmla="*/ 31 h 38"/>
                <a:gd name="T6" fmla="*/ 79 w 84"/>
                <a:gd name="T7" fmla="*/ 33 h 38"/>
                <a:gd name="T8" fmla="*/ 79 w 84"/>
                <a:gd name="T9" fmla="*/ 33 h 38"/>
                <a:gd name="T10" fmla="*/ 75 w 84"/>
                <a:gd name="T11" fmla="*/ 38 h 38"/>
                <a:gd name="T12" fmla="*/ 4 w 84"/>
                <a:gd name="T13" fmla="*/ 38 h 38"/>
                <a:gd name="T14" fmla="*/ 4 w 84"/>
                <a:gd name="T15" fmla="*/ 38 h 38"/>
                <a:gd name="T16" fmla="*/ 2 w 84"/>
                <a:gd name="T17" fmla="*/ 38 h 38"/>
                <a:gd name="T18" fmla="*/ 1 w 84"/>
                <a:gd name="T19" fmla="*/ 37 h 38"/>
                <a:gd name="T20" fmla="*/ 0 w 84"/>
                <a:gd name="T21" fmla="*/ 35 h 38"/>
                <a:gd name="T22" fmla="*/ 0 w 84"/>
                <a:gd name="T23" fmla="*/ 33 h 38"/>
                <a:gd name="T24" fmla="*/ 0 w 84"/>
                <a:gd name="T25" fmla="*/ 10 h 38"/>
                <a:gd name="T26" fmla="*/ 0 w 84"/>
                <a:gd name="T27" fmla="*/ 10 h 38"/>
                <a:gd name="T28" fmla="*/ 1 w 84"/>
                <a:gd name="T29" fmla="*/ 8 h 38"/>
                <a:gd name="T30" fmla="*/ 2 w 84"/>
                <a:gd name="T31" fmla="*/ 6 h 38"/>
                <a:gd name="T32" fmla="*/ 76 w 84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38">
                  <a:moveTo>
                    <a:pt x="76" y="0"/>
                  </a:moveTo>
                  <a:lnTo>
                    <a:pt x="84" y="31"/>
                  </a:lnTo>
                  <a:lnTo>
                    <a:pt x="84" y="31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78" name="Freeform 10"/>
            <p:cNvSpPr>
              <a:spLocks/>
            </p:cNvSpPr>
            <p:nvPr/>
          </p:nvSpPr>
          <p:spPr bwMode="auto">
            <a:xfrm>
              <a:off x="2435" y="4226"/>
              <a:ext cx="459" cy="46"/>
            </a:xfrm>
            <a:custGeom>
              <a:avLst/>
              <a:gdLst>
                <a:gd name="T0" fmla="*/ 459 w 459"/>
                <a:gd name="T1" fmla="*/ 8 h 46"/>
                <a:gd name="T2" fmla="*/ 459 w 459"/>
                <a:gd name="T3" fmla="*/ 46 h 46"/>
                <a:gd name="T4" fmla="*/ 0 w 459"/>
                <a:gd name="T5" fmla="*/ 46 h 46"/>
                <a:gd name="T6" fmla="*/ 0 w 459"/>
                <a:gd name="T7" fmla="*/ 8 h 46"/>
                <a:gd name="T8" fmla="*/ 0 w 459"/>
                <a:gd name="T9" fmla="*/ 8 h 46"/>
                <a:gd name="T10" fmla="*/ 2 w 459"/>
                <a:gd name="T11" fmla="*/ 4 h 46"/>
                <a:gd name="T12" fmla="*/ 3 w 459"/>
                <a:gd name="T13" fmla="*/ 2 h 46"/>
                <a:gd name="T14" fmla="*/ 5 w 459"/>
                <a:gd name="T15" fmla="*/ 1 h 46"/>
                <a:gd name="T16" fmla="*/ 9 w 459"/>
                <a:gd name="T17" fmla="*/ 0 h 46"/>
                <a:gd name="T18" fmla="*/ 192 w 459"/>
                <a:gd name="T19" fmla="*/ 0 h 46"/>
                <a:gd name="T20" fmla="*/ 267 w 459"/>
                <a:gd name="T21" fmla="*/ 0 h 46"/>
                <a:gd name="T22" fmla="*/ 450 w 459"/>
                <a:gd name="T23" fmla="*/ 0 h 46"/>
                <a:gd name="T24" fmla="*/ 450 w 459"/>
                <a:gd name="T25" fmla="*/ 0 h 46"/>
                <a:gd name="T26" fmla="*/ 454 w 459"/>
                <a:gd name="T27" fmla="*/ 1 h 46"/>
                <a:gd name="T28" fmla="*/ 456 w 459"/>
                <a:gd name="T29" fmla="*/ 2 h 46"/>
                <a:gd name="T30" fmla="*/ 457 w 459"/>
                <a:gd name="T31" fmla="*/ 4 h 46"/>
                <a:gd name="T32" fmla="*/ 459 w 459"/>
                <a:gd name="T33" fmla="*/ 8 h 46"/>
                <a:gd name="T34" fmla="*/ 459 w 459"/>
                <a:gd name="T3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9" h="46">
                  <a:moveTo>
                    <a:pt x="459" y="8"/>
                  </a:moveTo>
                  <a:lnTo>
                    <a:pt x="459" y="46"/>
                  </a:lnTo>
                  <a:lnTo>
                    <a:pt x="0" y="4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192" y="0"/>
                  </a:lnTo>
                  <a:lnTo>
                    <a:pt x="267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4" y="1"/>
                  </a:lnTo>
                  <a:lnTo>
                    <a:pt x="456" y="2"/>
                  </a:lnTo>
                  <a:lnTo>
                    <a:pt x="457" y="4"/>
                  </a:lnTo>
                  <a:lnTo>
                    <a:pt x="459" y="8"/>
                  </a:lnTo>
                  <a:lnTo>
                    <a:pt x="459" y="8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79" name="Freeform 11"/>
            <p:cNvSpPr>
              <a:spLocks/>
            </p:cNvSpPr>
            <p:nvPr/>
          </p:nvSpPr>
          <p:spPr bwMode="auto">
            <a:xfrm>
              <a:off x="2789" y="1159"/>
              <a:ext cx="102" cy="382"/>
            </a:xfrm>
            <a:custGeom>
              <a:avLst/>
              <a:gdLst>
                <a:gd name="T0" fmla="*/ 102 w 102"/>
                <a:gd name="T1" fmla="*/ 9 h 382"/>
                <a:gd name="T2" fmla="*/ 102 w 102"/>
                <a:gd name="T3" fmla="*/ 373 h 382"/>
                <a:gd name="T4" fmla="*/ 28 w 102"/>
                <a:gd name="T5" fmla="*/ 379 h 382"/>
                <a:gd name="T6" fmla="*/ 0 w 102"/>
                <a:gd name="T7" fmla="*/ 382 h 382"/>
                <a:gd name="T8" fmla="*/ 0 w 102"/>
                <a:gd name="T9" fmla="*/ 378 h 382"/>
                <a:gd name="T10" fmla="*/ 6 w 102"/>
                <a:gd name="T11" fmla="*/ 376 h 382"/>
                <a:gd name="T12" fmla="*/ 6 w 102"/>
                <a:gd name="T13" fmla="*/ 376 h 382"/>
                <a:gd name="T14" fmla="*/ 7 w 102"/>
                <a:gd name="T15" fmla="*/ 375 h 382"/>
                <a:gd name="T16" fmla="*/ 9 w 102"/>
                <a:gd name="T17" fmla="*/ 374 h 382"/>
                <a:gd name="T18" fmla="*/ 11 w 102"/>
                <a:gd name="T19" fmla="*/ 371 h 382"/>
                <a:gd name="T20" fmla="*/ 11 w 102"/>
                <a:gd name="T21" fmla="*/ 369 h 382"/>
                <a:gd name="T22" fmla="*/ 11 w 102"/>
                <a:gd name="T23" fmla="*/ 347 h 382"/>
                <a:gd name="T24" fmla="*/ 11 w 102"/>
                <a:gd name="T25" fmla="*/ 332 h 382"/>
                <a:gd name="T26" fmla="*/ 11 w 102"/>
                <a:gd name="T27" fmla="*/ 332 h 382"/>
                <a:gd name="T28" fmla="*/ 9 w 102"/>
                <a:gd name="T29" fmla="*/ 328 h 382"/>
                <a:gd name="T30" fmla="*/ 8 w 102"/>
                <a:gd name="T31" fmla="*/ 326 h 382"/>
                <a:gd name="T32" fmla="*/ 6 w 102"/>
                <a:gd name="T33" fmla="*/ 325 h 382"/>
                <a:gd name="T34" fmla="*/ 2 w 102"/>
                <a:gd name="T35" fmla="*/ 324 h 382"/>
                <a:gd name="T36" fmla="*/ 0 w 102"/>
                <a:gd name="T37" fmla="*/ 324 h 382"/>
                <a:gd name="T38" fmla="*/ 0 w 102"/>
                <a:gd name="T39" fmla="*/ 216 h 382"/>
                <a:gd name="T40" fmla="*/ 22 w 102"/>
                <a:gd name="T41" fmla="*/ 214 h 382"/>
                <a:gd name="T42" fmla="*/ 6 w 102"/>
                <a:gd name="T43" fmla="*/ 56 h 382"/>
                <a:gd name="T44" fmla="*/ 6 w 102"/>
                <a:gd name="T45" fmla="*/ 56 h 382"/>
                <a:gd name="T46" fmla="*/ 4 w 102"/>
                <a:gd name="T47" fmla="*/ 47 h 382"/>
                <a:gd name="T48" fmla="*/ 0 w 102"/>
                <a:gd name="T49" fmla="*/ 37 h 382"/>
                <a:gd name="T50" fmla="*/ 0 w 102"/>
                <a:gd name="T51" fmla="*/ 12 h 382"/>
                <a:gd name="T52" fmla="*/ 0 w 102"/>
                <a:gd name="T53" fmla="*/ 12 h 382"/>
                <a:gd name="T54" fmla="*/ 1 w 102"/>
                <a:gd name="T55" fmla="*/ 0 h 382"/>
                <a:gd name="T56" fmla="*/ 102 w 102"/>
                <a:gd name="T57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382">
                  <a:moveTo>
                    <a:pt x="102" y="9"/>
                  </a:moveTo>
                  <a:lnTo>
                    <a:pt x="102" y="373"/>
                  </a:lnTo>
                  <a:lnTo>
                    <a:pt x="28" y="379"/>
                  </a:lnTo>
                  <a:lnTo>
                    <a:pt x="0" y="382"/>
                  </a:lnTo>
                  <a:lnTo>
                    <a:pt x="0" y="378"/>
                  </a:lnTo>
                  <a:lnTo>
                    <a:pt x="6" y="376"/>
                  </a:lnTo>
                  <a:lnTo>
                    <a:pt x="6" y="376"/>
                  </a:lnTo>
                  <a:lnTo>
                    <a:pt x="7" y="375"/>
                  </a:lnTo>
                  <a:lnTo>
                    <a:pt x="9" y="374"/>
                  </a:lnTo>
                  <a:lnTo>
                    <a:pt x="11" y="371"/>
                  </a:lnTo>
                  <a:lnTo>
                    <a:pt x="11" y="369"/>
                  </a:lnTo>
                  <a:lnTo>
                    <a:pt x="11" y="347"/>
                  </a:lnTo>
                  <a:lnTo>
                    <a:pt x="11" y="332"/>
                  </a:lnTo>
                  <a:lnTo>
                    <a:pt x="11" y="332"/>
                  </a:lnTo>
                  <a:lnTo>
                    <a:pt x="9" y="328"/>
                  </a:lnTo>
                  <a:lnTo>
                    <a:pt x="8" y="326"/>
                  </a:lnTo>
                  <a:lnTo>
                    <a:pt x="6" y="325"/>
                  </a:lnTo>
                  <a:lnTo>
                    <a:pt x="2" y="324"/>
                  </a:lnTo>
                  <a:lnTo>
                    <a:pt x="0" y="324"/>
                  </a:lnTo>
                  <a:lnTo>
                    <a:pt x="0" y="216"/>
                  </a:lnTo>
                  <a:lnTo>
                    <a:pt x="22" y="214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4" y="4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80" name="Freeform 12"/>
            <p:cNvSpPr>
              <a:spLocks/>
            </p:cNvSpPr>
            <p:nvPr/>
          </p:nvSpPr>
          <p:spPr bwMode="auto">
            <a:xfrm>
              <a:off x="2478" y="1027"/>
              <a:ext cx="382" cy="60"/>
            </a:xfrm>
            <a:custGeom>
              <a:avLst/>
              <a:gdLst>
                <a:gd name="T0" fmla="*/ 381 w 382"/>
                <a:gd name="T1" fmla="*/ 15 h 60"/>
                <a:gd name="T2" fmla="*/ 382 w 382"/>
                <a:gd name="T3" fmla="*/ 60 h 60"/>
                <a:gd name="T4" fmla="*/ 371 w 382"/>
                <a:gd name="T5" fmla="*/ 60 h 60"/>
                <a:gd name="T6" fmla="*/ 329 w 382"/>
                <a:gd name="T7" fmla="*/ 60 h 60"/>
                <a:gd name="T8" fmla="*/ 313 w 382"/>
                <a:gd name="T9" fmla="*/ 60 h 60"/>
                <a:gd name="T10" fmla="*/ 70 w 382"/>
                <a:gd name="T11" fmla="*/ 60 h 60"/>
                <a:gd name="T12" fmla="*/ 55 w 382"/>
                <a:gd name="T13" fmla="*/ 60 h 60"/>
                <a:gd name="T14" fmla="*/ 12 w 382"/>
                <a:gd name="T15" fmla="*/ 60 h 60"/>
                <a:gd name="T16" fmla="*/ 0 w 382"/>
                <a:gd name="T17" fmla="*/ 60 h 60"/>
                <a:gd name="T18" fmla="*/ 1 w 382"/>
                <a:gd name="T19" fmla="*/ 37 h 60"/>
                <a:gd name="T20" fmla="*/ 3 w 382"/>
                <a:gd name="T21" fmla="*/ 15 h 60"/>
                <a:gd name="T22" fmla="*/ 33 w 382"/>
                <a:gd name="T23" fmla="*/ 15 h 60"/>
                <a:gd name="T24" fmla="*/ 41 w 382"/>
                <a:gd name="T25" fmla="*/ 0 h 60"/>
                <a:gd name="T26" fmla="*/ 92 w 382"/>
                <a:gd name="T27" fmla="*/ 0 h 60"/>
                <a:gd name="T28" fmla="*/ 92 w 382"/>
                <a:gd name="T29" fmla="*/ 15 h 60"/>
                <a:gd name="T30" fmla="*/ 145 w 382"/>
                <a:gd name="T31" fmla="*/ 15 h 60"/>
                <a:gd name="T32" fmla="*/ 237 w 382"/>
                <a:gd name="T33" fmla="*/ 15 h 60"/>
                <a:gd name="T34" fmla="*/ 291 w 382"/>
                <a:gd name="T35" fmla="*/ 15 h 60"/>
                <a:gd name="T36" fmla="*/ 291 w 382"/>
                <a:gd name="T37" fmla="*/ 0 h 60"/>
                <a:gd name="T38" fmla="*/ 342 w 382"/>
                <a:gd name="T39" fmla="*/ 0 h 60"/>
                <a:gd name="T40" fmla="*/ 345 w 382"/>
                <a:gd name="T41" fmla="*/ 5 h 60"/>
                <a:gd name="T42" fmla="*/ 351 w 382"/>
                <a:gd name="T43" fmla="*/ 15 h 60"/>
                <a:gd name="T44" fmla="*/ 381 w 382"/>
                <a:gd name="T4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2" h="60">
                  <a:moveTo>
                    <a:pt x="381" y="15"/>
                  </a:moveTo>
                  <a:lnTo>
                    <a:pt x="382" y="60"/>
                  </a:lnTo>
                  <a:lnTo>
                    <a:pt x="371" y="60"/>
                  </a:lnTo>
                  <a:lnTo>
                    <a:pt x="329" y="60"/>
                  </a:lnTo>
                  <a:lnTo>
                    <a:pt x="313" y="60"/>
                  </a:lnTo>
                  <a:lnTo>
                    <a:pt x="70" y="60"/>
                  </a:lnTo>
                  <a:lnTo>
                    <a:pt x="55" y="60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1" y="37"/>
                  </a:lnTo>
                  <a:lnTo>
                    <a:pt x="3" y="15"/>
                  </a:lnTo>
                  <a:lnTo>
                    <a:pt x="33" y="15"/>
                  </a:lnTo>
                  <a:lnTo>
                    <a:pt x="41" y="0"/>
                  </a:lnTo>
                  <a:lnTo>
                    <a:pt x="92" y="0"/>
                  </a:lnTo>
                  <a:lnTo>
                    <a:pt x="92" y="15"/>
                  </a:lnTo>
                  <a:lnTo>
                    <a:pt x="145" y="15"/>
                  </a:lnTo>
                  <a:lnTo>
                    <a:pt x="237" y="15"/>
                  </a:lnTo>
                  <a:lnTo>
                    <a:pt x="291" y="15"/>
                  </a:lnTo>
                  <a:lnTo>
                    <a:pt x="291" y="0"/>
                  </a:lnTo>
                  <a:lnTo>
                    <a:pt x="342" y="0"/>
                  </a:lnTo>
                  <a:lnTo>
                    <a:pt x="345" y="5"/>
                  </a:lnTo>
                  <a:lnTo>
                    <a:pt x="351" y="15"/>
                  </a:lnTo>
                  <a:lnTo>
                    <a:pt x="381" y="15"/>
                  </a:ln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81" name="Freeform 13"/>
            <p:cNvSpPr>
              <a:spLocks/>
            </p:cNvSpPr>
            <p:nvPr/>
          </p:nvSpPr>
          <p:spPr bwMode="auto">
            <a:xfrm>
              <a:off x="2747" y="960"/>
              <a:ext cx="73" cy="48"/>
            </a:xfrm>
            <a:custGeom>
              <a:avLst/>
              <a:gdLst>
                <a:gd name="T0" fmla="*/ 73 w 73"/>
                <a:gd name="T1" fmla="*/ 16 h 48"/>
                <a:gd name="T2" fmla="*/ 73 w 73"/>
                <a:gd name="T3" fmla="*/ 48 h 48"/>
                <a:gd name="T4" fmla="*/ 19 w 73"/>
                <a:gd name="T5" fmla="*/ 48 h 48"/>
                <a:gd name="T6" fmla="*/ 19 w 73"/>
                <a:gd name="T7" fmla="*/ 48 h 48"/>
                <a:gd name="T8" fmla="*/ 15 w 73"/>
                <a:gd name="T9" fmla="*/ 47 h 48"/>
                <a:gd name="T10" fmla="*/ 13 w 73"/>
                <a:gd name="T11" fmla="*/ 44 h 48"/>
                <a:gd name="T12" fmla="*/ 7 w 73"/>
                <a:gd name="T13" fmla="*/ 36 h 48"/>
                <a:gd name="T14" fmla="*/ 7 w 73"/>
                <a:gd name="T15" fmla="*/ 36 h 48"/>
                <a:gd name="T16" fmla="*/ 5 w 73"/>
                <a:gd name="T17" fmla="*/ 32 h 48"/>
                <a:gd name="T18" fmla="*/ 0 w 73"/>
                <a:gd name="T19" fmla="*/ 31 h 48"/>
                <a:gd name="T20" fmla="*/ 0 w 73"/>
                <a:gd name="T21" fmla="*/ 0 h 48"/>
                <a:gd name="T22" fmla="*/ 27 w 73"/>
                <a:gd name="T23" fmla="*/ 0 h 48"/>
                <a:gd name="T24" fmla="*/ 27 w 73"/>
                <a:gd name="T25" fmla="*/ 0 h 48"/>
                <a:gd name="T26" fmla="*/ 29 w 73"/>
                <a:gd name="T27" fmla="*/ 0 h 48"/>
                <a:gd name="T28" fmla="*/ 31 w 73"/>
                <a:gd name="T29" fmla="*/ 2 h 48"/>
                <a:gd name="T30" fmla="*/ 37 w 73"/>
                <a:gd name="T31" fmla="*/ 14 h 48"/>
                <a:gd name="T32" fmla="*/ 37 w 73"/>
                <a:gd name="T33" fmla="*/ 14 h 48"/>
                <a:gd name="T34" fmla="*/ 40 w 73"/>
                <a:gd name="T35" fmla="*/ 16 h 48"/>
                <a:gd name="T36" fmla="*/ 42 w 73"/>
                <a:gd name="T37" fmla="*/ 16 h 48"/>
                <a:gd name="T38" fmla="*/ 73 w 73"/>
                <a:gd name="T3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48">
                  <a:moveTo>
                    <a:pt x="73" y="16"/>
                  </a:moveTo>
                  <a:lnTo>
                    <a:pt x="73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5" y="47"/>
                  </a:lnTo>
                  <a:lnTo>
                    <a:pt x="13" y="4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2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82" name="Freeform 14"/>
            <p:cNvSpPr>
              <a:spLocks/>
            </p:cNvSpPr>
            <p:nvPr/>
          </p:nvSpPr>
          <p:spPr bwMode="auto">
            <a:xfrm>
              <a:off x="2670" y="1482"/>
              <a:ext cx="130" cy="89"/>
            </a:xfrm>
            <a:custGeom>
              <a:avLst/>
              <a:gdLst>
                <a:gd name="T0" fmla="*/ 38 w 130"/>
                <a:gd name="T1" fmla="*/ 89 h 89"/>
                <a:gd name="T2" fmla="*/ 0 w 130"/>
                <a:gd name="T3" fmla="*/ 89 h 89"/>
                <a:gd name="T4" fmla="*/ 0 w 130"/>
                <a:gd name="T5" fmla="*/ 82 h 89"/>
                <a:gd name="T6" fmla="*/ 0 w 130"/>
                <a:gd name="T7" fmla="*/ 29 h 89"/>
                <a:gd name="T8" fmla="*/ 36 w 130"/>
                <a:gd name="T9" fmla="*/ 29 h 89"/>
                <a:gd name="T10" fmla="*/ 36 w 130"/>
                <a:gd name="T11" fmla="*/ 29 h 89"/>
                <a:gd name="T12" fmla="*/ 43 w 130"/>
                <a:gd name="T13" fmla="*/ 29 h 89"/>
                <a:gd name="T14" fmla="*/ 48 w 130"/>
                <a:gd name="T15" fmla="*/ 26 h 89"/>
                <a:gd name="T16" fmla="*/ 54 w 130"/>
                <a:gd name="T17" fmla="*/ 24 h 89"/>
                <a:gd name="T18" fmla="*/ 59 w 130"/>
                <a:gd name="T19" fmla="*/ 21 h 89"/>
                <a:gd name="T20" fmla="*/ 63 w 130"/>
                <a:gd name="T21" fmla="*/ 16 h 89"/>
                <a:gd name="T22" fmla="*/ 67 w 130"/>
                <a:gd name="T23" fmla="*/ 11 h 89"/>
                <a:gd name="T24" fmla="*/ 69 w 130"/>
                <a:gd name="T25" fmla="*/ 5 h 89"/>
                <a:gd name="T26" fmla="*/ 72 w 130"/>
                <a:gd name="T27" fmla="*/ 0 h 89"/>
                <a:gd name="T28" fmla="*/ 102 w 130"/>
                <a:gd name="T29" fmla="*/ 1 h 89"/>
                <a:gd name="T30" fmla="*/ 119 w 130"/>
                <a:gd name="T31" fmla="*/ 1 h 89"/>
                <a:gd name="T32" fmla="*/ 121 w 130"/>
                <a:gd name="T33" fmla="*/ 1 h 89"/>
                <a:gd name="T34" fmla="*/ 121 w 130"/>
                <a:gd name="T35" fmla="*/ 1 h 89"/>
                <a:gd name="T36" fmla="*/ 125 w 130"/>
                <a:gd name="T37" fmla="*/ 2 h 89"/>
                <a:gd name="T38" fmla="*/ 127 w 130"/>
                <a:gd name="T39" fmla="*/ 3 h 89"/>
                <a:gd name="T40" fmla="*/ 128 w 130"/>
                <a:gd name="T41" fmla="*/ 5 h 89"/>
                <a:gd name="T42" fmla="*/ 130 w 130"/>
                <a:gd name="T43" fmla="*/ 9 h 89"/>
                <a:gd name="T44" fmla="*/ 130 w 130"/>
                <a:gd name="T45" fmla="*/ 24 h 89"/>
                <a:gd name="T46" fmla="*/ 130 w 130"/>
                <a:gd name="T47" fmla="*/ 46 h 89"/>
                <a:gd name="T48" fmla="*/ 130 w 130"/>
                <a:gd name="T49" fmla="*/ 46 h 89"/>
                <a:gd name="T50" fmla="*/ 130 w 130"/>
                <a:gd name="T51" fmla="*/ 48 h 89"/>
                <a:gd name="T52" fmla="*/ 128 w 130"/>
                <a:gd name="T53" fmla="*/ 51 h 89"/>
                <a:gd name="T54" fmla="*/ 126 w 130"/>
                <a:gd name="T55" fmla="*/ 52 h 89"/>
                <a:gd name="T56" fmla="*/ 125 w 130"/>
                <a:gd name="T57" fmla="*/ 53 h 89"/>
                <a:gd name="T58" fmla="*/ 119 w 130"/>
                <a:gd name="T59" fmla="*/ 55 h 89"/>
                <a:gd name="T60" fmla="*/ 112 w 130"/>
                <a:gd name="T61" fmla="*/ 59 h 89"/>
                <a:gd name="T62" fmla="*/ 61 w 130"/>
                <a:gd name="T63" fmla="*/ 80 h 89"/>
                <a:gd name="T64" fmla="*/ 38 w 130"/>
                <a:gd name="T6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89">
                  <a:moveTo>
                    <a:pt x="38" y="89"/>
                  </a:moveTo>
                  <a:lnTo>
                    <a:pt x="0" y="89"/>
                  </a:lnTo>
                  <a:lnTo>
                    <a:pt x="0" y="82"/>
                  </a:lnTo>
                  <a:lnTo>
                    <a:pt x="0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43" y="29"/>
                  </a:lnTo>
                  <a:lnTo>
                    <a:pt x="48" y="26"/>
                  </a:lnTo>
                  <a:lnTo>
                    <a:pt x="54" y="24"/>
                  </a:lnTo>
                  <a:lnTo>
                    <a:pt x="59" y="21"/>
                  </a:lnTo>
                  <a:lnTo>
                    <a:pt x="63" y="16"/>
                  </a:lnTo>
                  <a:lnTo>
                    <a:pt x="67" y="11"/>
                  </a:lnTo>
                  <a:lnTo>
                    <a:pt x="69" y="5"/>
                  </a:lnTo>
                  <a:lnTo>
                    <a:pt x="72" y="0"/>
                  </a:lnTo>
                  <a:lnTo>
                    <a:pt x="102" y="1"/>
                  </a:lnTo>
                  <a:lnTo>
                    <a:pt x="119" y="1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5" y="2"/>
                  </a:lnTo>
                  <a:lnTo>
                    <a:pt x="127" y="3"/>
                  </a:lnTo>
                  <a:lnTo>
                    <a:pt x="128" y="5"/>
                  </a:lnTo>
                  <a:lnTo>
                    <a:pt x="130" y="9"/>
                  </a:lnTo>
                  <a:lnTo>
                    <a:pt x="130" y="24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30" y="48"/>
                  </a:lnTo>
                  <a:lnTo>
                    <a:pt x="128" y="51"/>
                  </a:lnTo>
                  <a:lnTo>
                    <a:pt x="126" y="52"/>
                  </a:lnTo>
                  <a:lnTo>
                    <a:pt x="125" y="53"/>
                  </a:lnTo>
                  <a:lnTo>
                    <a:pt x="119" y="55"/>
                  </a:lnTo>
                  <a:lnTo>
                    <a:pt x="112" y="59"/>
                  </a:lnTo>
                  <a:lnTo>
                    <a:pt x="61" y="80"/>
                  </a:lnTo>
                  <a:lnTo>
                    <a:pt x="38" y="89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83" name="Freeform 15"/>
            <p:cNvSpPr>
              <a:spLocks/>
            </p:cNvSpPr>
            <p:nvPr/>
          </p:nvSpPr>
          <p:spPr bwMode="auto">
            <a:xfrm>
              <a:off x="2548" y="1087"/>
              <a:ext cx="243" cy="382"/>
            </a:xfrm>
            <a:custGeom>
              <a:avLst/>
              <a:gdLst>
                <a:gd name="T0" fmla="*/ 49 w 243"/>
                <a:gd name="T1" fmla="*/ 207 h 382"/>
                <a:gd name="T2" fmla="*/ 20 w 243"/>
                <a:gd name="T3" fmla="*/ 207 h 382"/>
                <a:gd name="T4" fmla="*/ 20 w 243"/>
                <a:gd name="T5" fmla="*/ 207 h 382"/>
                <a:gd name="T6" fmla="*/ 5 w 243"/>
                <a:gd name="T7" fmla="*/ 207 h 382"/>
                <a:gd name="T8" fmla="*/ 2 w 243"/>
                <a:gd name="T9" fmla="*/ 108 h 382"/>
                <a:gd name="T10" fmla="*/ 2 w 243"/>
                <a:gd name="T11" fmla="*/ 84 h 382"/>
                <a:gd name="T12" fmla="*/ 2 w 243"/>
                <a:gd name="T13" fmla="*/ 84 h 382"/>
                <a:gd name="T14" fmla="*/ 1 w 243"/>
                <a:gd name="T15" fmla="*/ 72 h 382"/>
                <a:gd name="T16" fmla="*/ 0 w 243"/>
                <a:gd name="T17" fmla="*/ 0 h 382"/>
                <a:gd name="T18" fmla="*/ 243 w 243"/>
                <a:gd name="T19" fmla="*/ 0 h 382"/>
                <a:gd name="T20" fmla="*/ 242 w 243"/>
                <a:gd name="T21" fmla="*/ 72 h 382"/>
                <a:gd name="T22" fmla="*/ 241 w 243"/>
                <a:gd name="T23" fmla="*/ 84 h 382"/>
                <a:gd name="T24" fmla="*/ 241 w 243"/>
                <a:gd name="T25" fmla="*/ 84 h 382"/>
                <a:gd name="T26" fmla="*/ 241 w 243"/>
                <a:gd name="T27" fmla="*/ 108 h 382"/>
                <a:gd name="T28" fmla="*/ 239 w 243"/>
                <a:gd name="T29" fmla="*/ 207 h 382"/>
                <a:gd name="T30" fmla="*/ 224 w 243"/>
                <a:gd name="T31" fmla="*/ 207 h 382"/>
                <a:gd name="T32" fmla="*/ 224 w 243"/>
                <a:gd name="T33" fmla="*/ 207 h 382"/>
                <a:gd name="T34" fmla="*/ 195 w 243"/>
                <a:gd name="T35" fmla="*/ 207 h 382"/>
                <a:gd name="T36" fmla="*/ 195 w 243"/>
                <a:gd name="T37" fmla="*/ 214 h 382"/>
                <a:gd name="T38" fmla="*/ 195 w 243"/>
                <a:gd name="T39" fmla="*/ 214 h 382"/>
                <a:gd name="T40" fmla="*/ 195 w 243"/>
                <a:gd name="T41" fmla="*/ 214 h 382"/>
                <a:gd name="T42" fmla="*/ 195 w 243"/>
                <a:gd name="T43" fmla="*/ 215 h 382"/>
                <a:gd name="T44" fmla="*/ 191 w 243"/>
                <a:gd name="T45" fmla="*/ 367 h 382"/>
                <a:gd name="T46" fmla="*/ 190 w 243"/>
                <a:gd name="T47" fmla="*/ 382 h 382"/>
                <a:gd name="T48" fmla="*/ 175 w 243"/>
                <a:gd name="T49" fmla="*/ 382 h 382"/>
                <a:gd name="T50" fmla="*/ 68 w 243"/>
                <a:gd name="T51" fmla="*/ 382 h 382"/>
                <a:gd name="T52" fmla="*/ 53 w 243"/>
                <a:gd name="T53" fmla="*/ 382 h 382"/>
                <a:gd name="T54" fmla="*/ 52 w 243"/>
                <a:gd name="T55" fmla="*/ 367 h 382"/>
                <a:gd name="T56" fmla="*/ 49 w 243"/>
                <a:gd name="T57" fmla="*/ 215 h 382"/>
                <a:gd name="T58" fmla="*/ 49 w 243"/>
                <a:gd name="T59" fmla="*/ 214 h 382"/>
                <a:gd name="T60" fmla="*/ 49 w 243"/>
                <a:gd name="T61" fmla="*/ 214 h 382"/>
                <a:gd name="T62" fmla="*/ 49 w 243"/>
                <a:gd name="T63" fmla="*/ 214 h 382"/>
                <a:gd name="T64" fmla="*/ 49 w 243"/>
                <a:gd name="T65" fmla="*/ 20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382">
                  <a:moveTo>
                    <a:pt x="49" y="207"/>
                  </a:moveTo>
                  <a:lnTo>
                    <a:pt x="20" y="207"/>
                  </a:lnTo>
                  <a:lnTo>
                    <a:pt x="20" y="207"/>
                  </a:lnTo>
                  <a:lnTo>
                    <a:pt x="5" y="207"/>
                  </a:lnTo>
                  <a:lnTo>
                    <a:pt x="2" y="108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1" y="72"/>
                  </a:lnTo>
                  <a:lnTo>
                    <a:pt x="0" y="0"/>
                  </a:lnTo>
                  <a:lnTo>
                    <a:pt x="243" y="0"/>
                  </a:lnTo>
                  <a:lnTo>
                    <a:pt x="242" y="72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41" y="108"/>
                  </a:lnTo>
                  <a:lnTo>
                    <a:pt x="239" y="207"/>
                  </a:lnTo>
                  <a:lnTo>
                    <a:pt x="224" y="207"/>
                  </a:lnTo>
                  <a:lnTo>
                    <a:pt x="224" y="207"/>
                  </a:lnTo>
                  <a:lnTo>
                    <a:pt x="195" y="207"/>
                  </a:lnTo>
                  <a:lnTo>
                    <a:pt x="195" y="214"/>
                  </a:lnTo>
                  <a:lnTo>
                    <a:pt x="195" y="214"/>
                  </a:lnTo>
                  <a:lnTo>
                    <a:pt x="195" y="214"/>
                  </a:lnTo>
                  <a:lnTo>
                    <a:pt x="195" y="215"/>
                  </a:lnTo>
                  <a:lnTo>
                    <a:pt x="191" y="367"/>
                  </a:lnTo>
                  <a:lnTo>
                    <a:pt x="190" y="382"/>
                  </a:lnTo>
                  <a:lnTo>
                    <a:pt x="175" y="382"/>
                  </a:lnTo>
                  <a:lnTo>
                    <a:pt x="68" y="382"/>
                  </a:lnTo>
                  <a:lnTo>
                    <a:pt x="53" y="382"/>
                  </a:lnTo>
                  <a:lnTo>
                    <a:pt x="52" y="367"/>
                  </a:lnTo>
                  <a:lnTo>
                    <a:pt x="49" y="215"/>
                  </a:lnTo>
                  <a:lnTo>
                    <a:pt x="49" y="214"/>
                  </a:lnTo>
                  <a:lnTo>
                    <a:pt x="49" y="214"/>
                  </a:lnTo>
                  <a:lnTo>
                    <a:pt x="49" y="214"/>
                  </a:lnTo>
                  <a:lnTo>
                    <a:pt x="49" y="207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84" name="Freeform 16"/>
            <p:cNvSpPr>
              <a:spLocks/>
            </p:cNvSpPr>
            <p:nvPr/>
          </p:nvSpPr>
          <p:spPr bwMode="auto">
            <a:xfrm>
              <a:off x="2732" y="1579"/>
              <a:ext cx="51" cy="39"/>
            </a:xfrm>
            <a:custGeom>
              <a:avLst/>
              <a:gdLst>
                <a:gd name="T0" fmla="*/ 51 w 51"/>
                <a:gd name="T1" fmla="*/ 0 h 39"/>
                <a:gd name="T2" fmla="*/ 51 w 51"/>
                <a:gd name="T3" fmla="*/ 34 h 39"/>
                <a:gd name="T4" fmla="*/ 51 w 51"/>
                <a:gd name="T5" fmla="*/ 34 h 39"/>
                <a:gd name="T6" fmla="*/ 48 w 51"/>
                <a:gd name="T7" fmla="*/ 36 h 39"/>
                <a:gd name="T8" fmla="*/ 46 w 51"/>
                <a:gd name="T9" fmla="*/ 37 h 39"/>
                <a:gd name="T10" fmla="*/ 46 w 51"/>
                <a:gd name="T11" fmla="*/ 37 h 39"/>
                <a:gd name="T12" fmla="*/ 39 w 51"/>
                <a:gd name="T13" fmla="*/ 39 h 39"/>
                <a:gd name="T14" fmla="*/ 14 w 51"/>
                <a:gd name="T15" fmla="*/ 39 h 39"/>
                <a:gd name="T16" fmla="*/ 13 w 51"/>
                <a:gd name="T17" fmla="*/ 39 h 39"/>
                <a:gd name="T18" fmla="*/ 13 w 51"/>
                <a:gd name="T19" fmla="*/ 39 h 39"/>
                <a:gd name="T20" fmla="*/ 7 w 51"/>
                <a:gd name="T21" fmla="*/ 37 h 39"/>
                <a:gd name="T22" fmla="*/ 0 w 51"/>
                <a:gd name="T23" fmla="*/ 34 h 39"/>
                <a:gd name="T24" fmla="*/ 0 w 51"/>
                <a:gd name="T25" fmla="*/ 0 h 39"/>
                <a:gd name="T26" fmla="*/ 7 w 51"/>
                <a:gd name="T27" fmla="*/ 0 h 39"/>
                <a:gd name="T28" fmla="*/ 51 w 51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39">
                  <a:moveTo>
                    <a:pt x="51" y="0"/>
                  </a:moveTo>
                  <a:lnTo>
                    <a:pt x="51" y="34"/>
                  </a:lnTo>
                  <a:lnTo>
                    <a:pt x="51" y="34"/>
                  </a:lnTo>
                  <a:lnTo>
                    <a:pt x="48" y="36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39" y="39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7" y="3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7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85" name="Freeform 17"/>
            <p:cNvSpPr>
              <a:spLocks/>
            </p:cNvSpPr>
            <p:nvPr/>
          </p:nvSpPr>
          <p:spPr bwMode="auto">
            <a:xfrm>
              <a:off x="2550" y="3936"/>
              <a:ext cx="229" cy="229"/>
            </a:xfrm>
            <a:custGeom>
              <a:avLst/>
              <a:gdLst>
                <a:gd name="T0" fmla="*/ 229 w 229"/>
                <a:gd name="T1" fmla="*/ 117 h 229"/>
                <a:gd name="T2" fmla="*/ 229 w 229"/>
                <a:gd name="T3" fmla="*/ 229 h 229"/>
                <a:gd name="T4" fmla="*/ 199 w 229"/>
                <a:gd name="T5" fmla="*/ 229 h 229"/>
                <a:gd name="T6" fmla="*/ 199 w 229"/>
                <a:gd name="T7" fmla="*/ 117 h 229"/>
                <a:gd name="T8" fmla="*/ 199 w 229"/>
                <a:gd name="T9" fmla="*/ 31 h 229"/>
                <a:gd name="T10" fmla="*/ 30 w 229"/>
                <a:gd name="T11" fmla="*/ 31 h 229"/>
                <a:gd name="T12" fmla="*/ 30 w 229"/>
                <a:gd name="T13" fmla="*/ 117 h 229"/>
                <a:gd name="T14" fmla="*/ 30 w 229"/>
                <a:gd name="T15" fmla="*/ 229 h 229"/>
                <a:gd name="T16" fmla="*/ 0 w 229"/>
                <a:gd name="T17" fmla="*/ 229 h 229"/>
                <a:gd name="T18" fmla="*/ 0 w 229"/>
                <a:gd name="T19" fmla="*/ 117 h 229"/>
                <a:gd name="T20" fmla="*/ 0 w 229"/>
                <a:gd name="T21" fmla="*/ 0 h 229"/>
                <a:gd name="T22" fmla="*/ 229 w 229"/>
                <a:gd name="T23" fmla="*/ 0 h 229"/>
                <a:gd name="T24" fmla="*/ 229 w 229"/>
                <a:gd name="T25" fmla="*/ 1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29">
                  <a:moveTo>
                    <a:pt x="229" y="117"/>
                  </a:moveTo>
                  <a:lnTo>
                    <a:pt x="229" y="229"/>
                  </a:lnTo>
                  <a:lnTo>
                    <a:pt x="199" y="229"/>
                  </a:lnTo>
                  <a:lnTo>
                    <a:pt x="199" y="117"/>
                  </a:lnTo>
                  <a:lnTo>
                    <a:pt x="199" y="31"/>
                  </a:lnTo>
                  <a:lnTo>
                    <a:pt x="30" y="31"/>
                  </a:lnTo>
                  <a:lnTo>
                    <a:pt x="30" y="117"/>
                  </a:lnTo>
                  <a:lnTo>
                    <a:pt x="30" y="229"/>
                  </a:lnTo>
                  <a:lnTo>
                    <a:pt x="0" y="229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117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86" name="Freeform 18"/>
            <p:cNvSpPr>
              <a:spLocks/>
            </p:cNvSpPr>
            <p:nvPr/>
          </p:nvSpPr>
          <p:spPr bwMode="auto">
            <a:xfrm>
              <a:off x="2739" y="1302"/>
              <a:ext cx="27" cy="152"/>
            </a:xfrm>
            <a:custGeom>
              <a:avLst/>
              <a:gdLst>
                <a:gd name="T0" fmla="*/ 27 w 27"/>
                <a:gd name="T1" fmla="*/ 152 h 152"/>
                <a:gd name="T2" fmla="*/ 27 w 27"/>
                <a:gd name="T3" fmla="*/ 152 h 152"/>
                <a:gd name="T4" fmla="*/ 27 w 27"/>
                <a:gd name="T5" fmla="*/ 152 h 152"/>
                <a:gd name="T6" fmla="*/ 0 w 27"/>
                <a:gd name="T7" fmla="*/ 152 h 152"/>
                <a:gd name="T8" fmla="*/ 4 w 27"/>
                <a:gd name="T9" fmla="*/ 0 h 152"/>
                <a:gd name="T10" fmla="*/ 4 w 27"/>
                <a:gd name="T11" fmla="*/ 0 h 152"/>
                <a:gd name="T12" fmla="*/ 27 w 27"/>
                <a:gd name="T13" fmla="*/ 0 h 152"/>
                <a:gd name="T14" fmla="*/ 27 w 27"/>
                <a:gd name="T15" fmla="*/ 45 h 152"/>
                <a:gd name="T16" fmla="*/ 27 w 27"/>
                <a:gd name="T17" fmla="*/ 45 h 152"/>
                <a:gd name="T18" fmla="*/ 27 w 27"/>
                <a:gd name="T19" fmla="*/ 45 h 152"/>
                <a:gd name="T20" fmla="*/ 27 w 27"/>
                <a:gd name="T21" fmla="*/ 45 h 152"/>
                <a:gd name="T22" fmla="*/ 27 w 27"/>
                <a:gd name="T23" fmla="*/ 45 h 152"/>
                <a:gd name="T24" fmla="*/ 27 w 27"/>
                <a:gd name="T25" fmla="*/ 73 h 152"/>
                <a:gd name="T26" fmla="*/ 27 w 27"/>
                <a:gd name="T27" fmla="*/ 124 h 152"/>
                <a:gd name="T28" fmla="*/ 27 w 27"/>
                <a:gd name="T2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152">
                  <a:moveTo>
                    <a:pt x="27" y="152"/>
                  </a:moveTo>
                  <a:lnTo>
                    <a:pt x="27" y="152"/>
                  </a:lnTo>
                  <a:lnTo>
                    <a:pt x="27" y="152"/>
                  </a:lnTo>
                  <a:lnTo>
                    <a:pt x="0" y="15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7" y="0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73"/>
                  </a:lnTo>
                  <a:lnTo>
                    <a:pt x="27" y="124"/>
                  </a:lnTo>
                  <a:lnTo>
                    <a:pt x="27" y="152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87" name="Freeform 19"/>
            <p:cNvSpPr>
              <a:spLocks/>
            </p:cNvSpPr>
            <p:nvPr/>
          </p:nvSpPr>
          <p:spPr bwMode="auto">
            <a:xfrm>
              <a:off x="2670" y="960"/>
              <a:ext cx="77" cy="31"/>
            </a:xfrm>
            <a:custGeom>
              <a:avLst/>
              <a:gdLst>
                <a:gd name="T0" fmla="*/ 77 w 77"/>
                <a:gd name="T1" fmla="*/ 0 h 31"/>
                <a:gd name="T2" fmla="*/ 77 w 77"/>
                <a:gd name="T3" fmla="*/ 31 h 31"/>
                <a:gd name="T4" fmla="*/ 77 w 77"/>
                <a:gd name="T5" fmla="*/ 31 h 31"/>
                <a:gd name="T6" fmla="*/ 77 w 77"/>
                <a:gd name="T7" fmla="*/ 31 h 31"/>
                <a:gd name="T8" fmla="*/ 25 w 77"/>
                <a:gd name="T9" fmla="*/ 31 h 31"/>
                <a:gd name="T10" fmla="*/ 7 w 77"/>
                <a:gd name="T11" fmla="*/ 31 h 31"/>
                <a:gd name="T12" fmla="*/ 7 w 77"/>
                <a:gd name="T13" fmla="*/ 31 h 31"/>
                <a:gd name="T14" fmla="*/ 4 w 77"/>
                <a:gd name="T15" fmla="*/ 31 h 31"/>
                <a:gd name="T16" fmla="*/ 3 w 77"/>
                <a:gd name="T17" fmla="*/ 30 h 31"/>
                <a:gd name="T18" fmla="*/ 1 w 77"/>
                <a:gd name="T19" fmla="*/ 29 h 31"/>
                <a:gd name="T20" fmla="*/ 0 w 77"/>
                <a:gd name="T21" fmla="*/ 26 h 31"/>
                <a:gd name="T22" fmla="*/ 0 w 77"/>
                <a:gd name="T23" fmla="*/ 0 h 31"/>
                <a:gd name="T24" fmla="*/ 77 w 77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31">
                  <a:moveTo>
                    <a:pt x="77" y="0"/>
                  </a:move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2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88" name="Freeform 20"/>
            <p:cNvSpPr>
              <a:spLocks/>
            </p:cNvSpPr>
            <p:nvPr/>
          </p:nvSpPr>
          <p:spPr bwMode="auto">
            <a:xfrm>
              <a:off x="2586" y="4020"/>
              <a:ext cx="157" cy="80"/>
            </a:xfrm>
            <a:custGeom>
              <a:avLst/>
              <a:gdLst>
                <a:gd name="T0" fmla="*/ 154 w 157"/>
                <a:gd name="T1" fmla="*/ 7 h 80"/>
                <a:gd name="T2" fmla="*/ 157 w 157"/>
                <a:gd name="T3" fmla="*/ 80 h 80"/>
                <a:gd name="T4" fmla="*/ 124 w 157"/>
                <a:gd name="T5" fmla="*/ 80 h 80"/>
                <a:gd name="T6" fmla="*/ 124 w 157"/>
                <a:gd name="T7" fmla="*/ 80 h 80"/>
                <a:gd name="T8" fmla="*/ 120 w 157"/>
                <a:gd name="T9" fmla="*/ 80 h 80"/>
                <a:gd name="T10" fmla="*/ 120 w 157"/>
                <a:gd name="T11" fmla="*/ 80 h 80"/>
                <a:gd name="T12" fmla="*/ 113 w 157"/>
                <a:gd name="T13" fmla="*/ 80 h 80"/>
                <a:gd name="T14" fmla="*/ 113 w 157"/>
                <a:gd name="T15" fmla="*/ 80 h 80"/>
                <a:gd name="T16" fmla="*/ 99 w 157"/>
                <a:gd name="T17" fmla="*/ 80 h 80"/>
                <a:gd name="T18" fmla="*/ 99 w 157"/>
                <a:gd name="T19" fmla="*/ 80 h 80"/>
                <a:gd name="T20" fmla="*/ 83 w 157"/>
                <a:gd name="T21" fmla="*/ 80 h 80"/>
                <a:gd name="T22" fmla="*/ 74 w 157"/>
                <a:gd name="T23" fmla="*/ 80 h 80"/>
                <a:gd name="T24" fmla="*/ 74 w 157"/>
                <a:gd name="T25" fmla="*/ 80 h 80"/>
                <a:gd name="T26" fmla="*/ 63 w 157"/>
                <a:gd name="T27" fmla="*/ 80 h 80"/>
                <a:gd name="T28" fmla="*/ 63 w 157"/>
                <a:gd name="T29" fmla="*/ 80 h 80"/>
                <a:gd name="T30" fmla="*/ 51 w 157"/>
                <a:gd name="T31" fmla="*/ 80 h 80"/>
                <a:gd name="T32" fmla="*/ 51 w 157"/>
                <a:gd name="T33" fmla="*/ 80 h 80"/>
                <a:gd name="T34" fmla="*/ 40 w 157"/>
                <a:gd name="T35" fmla="*/ 80 h 80"/>
                <a:gd name="T36" fmla="*/ 40 w 157"/>
                <a:gd name="T37" fmla="*/ 80 h 80"/>
                <a:gd name="T38" fmla="*/ 33 w 157"/>
                <a:gd name="T39" fmla="*/ 80 h 80"/>
                <a:gd name="T40" fmla="*/ 0 w 157"/>
                <a:gd name="T41" fmla="*/ 80 h 80"/>
                <a:gd name="T42" fmla="*/ 2 w 157"/>
                <a:gd name="T43" fmla="*/ 7 h 80"/>
                <a:gd name="T44" fmla="*/ 2 w 157"/>
                <a:gd name="T45" fmla="*/ 7 h 80"/>
                <a:gd name="T46" fmla="*/ 4 w 157"/>
                <a:gd name="T47" fmla="*/ 4 h 80"/>
                <a:gd name="T48" fmla="*/ 5 w 157"/>
                <a:gd name="T49" fmla="*/ 2 h 80"/>
                <a:gd name="T50" fmla="*/ 7 w 157"/>
                <a:gd name="T51" fmla="*/ 0 h 80"/>
                <a:gd name="T52" fmla="*/ 11 w 157"/>
                <a:gd name="T53" fmla="*/ 0 h 80"/>
                <a:gd name="T54" fmla="*/ 42 w 157"/>
                <a:gd name="T55" fmla="*/ 0 h 80"/>
                <a:gd name="T56" fmla="*/ 42 w 157"/>
                <a:gd name="T57" fmla="*/ 0 h 80"/>
                <a:gd name="T58" fmla="*/ 49 w 157"/>
                <a:gd name="T59" fmla="*/ 0 h 80"/>
                <a:gd name="T60" fmla="*/ 49 w 157"/>
                <a:gd name="T61" fmla="*/ 0 h 80"/>
                <a:gd name="T62" fmla="*/ 59 w 157"/>
                <a:gd name="T63" fmla="*/ 0 h 80"/>
                <a:gd name="T64" fmla="*/ 59 w 157"/>
                <a:gd name="T65" fmla="*/ 0 h 80"/>
                <a:gd name="T66" fmla="*/ 69 w 157"/>
                <a:gd name="T67" fmla="*/ 0 h 80"/>
                <a:gd name="T68" fmla="*/ 69 w 157"/>
                <a:gd name="T69" fmla="*/ 0 h 80"/>
                <a:gd name="T70" fmla="*/ 76 w 157"/>
                <a:gd name="T71" fmla="*/ 0 h 80"/>
                <a:gd name="T72" fmla="*/ 81 w 157"/>
                <a:gd name="T73" fmla="*/ 0 h 80"/>
                <a:gd name="T74" fmla="*/ 81 w 157"/>
                <a:gd name="T75" fmla="*/ 0 h 80"/>
                <a:gd name="T76" fmla="*/ 96 w 157"/>
                <a:gd name="T77" fmla="*/ 0 h 80"/>
                <a:gd name="T78" fmla="*/ 96 w 157"/>
                <a:gd name="T79" fmla="*/ 0 h 80"/>
                <a:gd name="T80" fmla="*/ 107 w 157"/>
                <a:gd name="T81" fmla="*/ 0 h 80"/>
                <a:gd name="T82" fmla="*/ 107 w 157"/>
                <a:gd name="T83" fmla="*/ 0 h 80"/>
                <a:gd name="T84" fmla="*/ 113 w 157"/>
                <a:gd name="T85" fmla="*/ 0 h 80"/>
                <a:gd name="T86" fmla="*/ 113 w 157"/>
                <a:gd name="T87" fmla="*/ 0 h 80"/>
                <a:gd name="T88" fmla="*/ 115 w 157"/>
                <a:gd name="T89" fmla="*/ 0 h 80"/>
                <a:gd name="T90" fmla="*/ 147 w 157"/>
                <a:gd name="T91" fmla="*/ 0 h 80"/>
                <a:gd name="T92" fmla="*/ 147 w 157"/>
                <a:gd name="T93" fmla="*/ 0 h 80"/>
                <a:gd name="T94" fmla="*/ 150 w 157"/>
                <a:gd name="T95" fmla="*/ 0 h 80"/>
                <a:gd name="T96" fmla="*/ 152 w 157"/>
                <a:gd name="T97" fmla="*/ 2 h 80"/>
                <a:gd name="T98" fmla="*/ 154 w 157"/>
                <a:gd name="T99" fmla="*/ 4 h 80"/>
                <a:gd name="T100" fmla="*/ 154 w 157"/>
                <a:gd name="T101" fmla="*/ 7 h 80"/>
                <a:gd name="T102" fmla="*/ 154 w 157"/>
                <a:gd name="T103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7" h="80">
                  <a:moveTo>
                    <a:pt x="154" y="7"/>
                  </a:moveTo>
                  <a:lnTo>
                    <a:pt x="157" y="80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83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33" y="80"/>
                  </a:lnTo>
                  <a:lnTo>
                    <a:pt x="0" y="80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2" y="2"/>
                  </a:lnTo>
                  <a:lnTo>
                    <a:pt x="154" y="4"/>
                  </a:lnTo>
                  <a:lnTo>
                    <a:pt x="154" y="7"/>
                  </a:lnTo>
                  <a:lnTo>
                    <a:pt x="154" y="7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89" name="Freeform 21"/>
            <p:cNvSpPr>
              <a:spLocks/>
            </p:cNvSpPr>
            <p:nvPr/>
          </p:nvSpPr>
          <p:spPr bwMode="auto">
            <a:xfrm>
              <a:off x="2586" y="4100"/>
              <a:ext cx="157" cy="80"/>
            </a:xfrm>
            <a:custGeom>
              <a:avLst/>
              <a:gdLst>
                <a:gd name="T0" fmla="*/ 147 w 157"/>
                <a:gd name="T1" fmla="*/ 80 h 80"/>
                <a:gd name="T2" fmla="*/ 147 w 157"/>
                <a:gd name="T3" fmla="*/ 80 h 80"/>
                <a:gd name="T4" fmla="*/ 147 w 157"/>
                <a:gd name="T5" fmla="*/ 80 h 80"/>
                <a:gd name="T6" fmla="*/ 147 w 157"/>
                <a:gd name="T7" fmla="*/ 80 h 80"/>
                <a:gd name="T8" fmla="*/ 147 w 157"/>
                <a:gd name="T9" fmla="*/ 80 h 80"/>
                <a:gd name="T10" fmla="*/ 147 w 157"/>
                <a:gd name="T11" fmla="*/ 80 h 80"/>
                <a:gd name="T12" fmla="*/ 115 w 157"/>
                <a:gd name="T13" fmla="*/ 80 h 80"/>
                <a:gd name="T14" fmla="*/ 115 w 157"/>
                <a:gd name="T15" fmla="*/ 80 h 80"/>
                <a:gd name="T16" fmla="*/ 108 w 157"/>
                <a:gd name="T17" fmla="*/ 80 h 80"/>
                <a:gd name="T18" fmla="*/ 108 w 157"/>
                <a:gd name="T19" fmla="*/ 80 h 80"/>
                <a:gd name="T20" fmla="*/ 101 w 157"/>
                <a:gd name="T21" fmla="*/ 80 h 80"/>
                <a:gd name="T22" fmla="*/ 101 w 157"/>
                <a:gd name="T23" fmla="*/ 80 h 80"/>
                <a:gd name="T24" fmla="*/ 98 w 157"/>
                <a:gd name="T25" fmla="*/ 80 h 80"/>
                <a:gd name="T26" fmla="*/ 98 w 157"/>
                <a:gd name="T27" fmla="*/ 80 h 80"/>
                <a:gd name="T28" fmla="*/ 88 w 157"/>
                <a:gd name="T29" fmla="*/ 80 h 80"/>
                <a:gd name="T30" fmla="*/ 88 w 157"/>
                <a:gd name="T31" fmla="*/ 80 h 80"/>
                <a:gd name="T32" fmla="*/ 81 w 157"/>
                <a:gd name="T33" fmla="*/ 80 h 80"/>
                <a:gd name="T34" fmla="*/ 76 w 157"/>
                <a:gd name="T35" fmla="*/ 80 h 80"/>
                <a:gd name="T36" fmla="*/ 76 w 157"/>
                <a:gd name="T37" fmla="*/ 80 h 80"/>
                <a:gd name="T38" fmla="*/ 60 w 157"/>
                <a:gd name="T39" fmla="*/ 80 h 80"/>
                <a:gd name="T40" fmla="*/ 60 w 157"/>
                <a:gd name="T41" fmla="*/ 80 h 80"/>
                <a:gd name="T42" fmla="*/ 56 w 157"/>
                <a:gd name="T43" fmla="*/ 80 h 80"/>
                <a:gd name="T44" fmla="*/ 56 w 157"/>
                <a:gd name="T45" fmla="*/ 80 h 80"/>
                <a:gd name="T46" fmla="*/ 50 w 157"/>
                <a:gd name="T47" fmla="*/ 80 h 80"/>
                <a:gd name="T48" fmla="*/ 50 w 157"/>
                <a:gd name="T49" fmla="*/ 80 h 80"/>
                <a:gd name="T50" fmla="*/ 44 w 157"/>
                <a:gd name="T51" fmla="*/ 80 h 80"/>
                <a:gd name="T52" fmla="*/ 44 w 157"/>
                <a:gd name="T53" fmla="*/ 80 h 80"/>
                <a:gd name="T54" fmla="*/ 42 w 157"/>
                <a:gd name="T55" fmla="*/ 80 h 80"/>
                <a:gd name="T56" fmla="*/ 11 w 157"/>
                <a:gd name="T57" fmla="*/ 80 h 80"/>
                <a:gd name="T58" fmla="*/ 11 w 157"/>
                <a:gd name="T59" fmla="*/ 80 h 80"/>
                <a:gd name="T60" fmla="*/ 7 w 157"/>
                <a:gd name="T61" fmla="*/ 79 h 80"/>
                <a:gd name="T62" fmla="*/ 5 w 157"/>
                <a:gd name="T63" fmla="*/ 78 h 80"/>
                <a:gd name="T64" fmla="*/ 4 w 157"/>
                <a:gd name="T65" fmla="*/ 76 h 80"/>
                <a:gd name="T66" fmla="*/ 2 w 157"/>
                <a:gd name="T67" fmla="*/ 72 h 80"/>
                <a:gd name="T68" fmla="*/ 2 w 157"/>
                <a:gd name="T69" fmla="*/ 65 h 80"/>
                <a:gd name="T70" fmla="*/ 0 w 157"/>
                <a:gd name="T71" fmla="*/ 0 h 80"/>
                <a:gd name="T72" fmla="*/ 33 w 157"/>
                <a:gd name="T73" fmla="*/ 0 h 80"/>
                <a:gd name="T74" fmla="*/ 33 w 157"/>
                <a:gd name="T75" fmla="*/ 0 h 80"/>
                <a:gd name="T76" fmla="*/ 40 w 157"/>
                <a:gd name="T77" fmla="*/ 0 h 80"/>
                <a:gd name="T78" fmla="*/ 40 w 157"/>
                <a:gd name="T79" fmla="*/ 0 h 80"/>
                <a:gd name="T80" fmla="*/ 51 w 157"/>
                <a:gd name="T81" fmla="*/ 0 h 80"/>
                <a:gd name="T82" fmla="*/ 51 w 157"/>
                <a:gd name="T83" fmla="*/ 0 h 80"/>
                <a:gd name="T84" fmla="*/ 63 w 157"/>
                <a:gd name="T85" fmla="*/ 0 h 80"/>
                <a:gd name="T86" fmla="*/ 63 w 157"/>
                <a:gd name="T87" fmla="*/ 0 h 80"/>
                <a:gd name="T88" fmla="*/ 74 w 157"/>
                <a:gd name="T89" fmla="*/ 0 h 80"/>
                <a:gd name="T90" fmla="*/ 83 w 157"/>
                <a:gd name="T91" fmla="*/ 0 h 80"/>
                <a:gd name="T92" fmla="*/ 83 w 157"/>
                <a:gd name="T93" fmla="*/ 0 h 80"/>
                <a:gd name="T94" fmla="*/ 99 w 157"/>
                <a:gd name="T95" fmla="*/ 0 h 80"/>
                <a:gd name="T96" fmla="*/ 99 w 157"/>
                <a:gd name="T97" fmla="*/ 0 h 80"/>
                <a:gd name="T98" fmla="*/ 113 w 157"/>
                <a:gd name="T99" fmla="*/ 0 h 80"/>
                <a:gd name="T100" fmla="*/ 113 w 157"/>
                <a:gd name="T101" fmla="*/ 0 h 80"/>
                <a:gd name="T102" fmla="*/ 120 w 157"/>
                <a:gd name="T103" fmla="*/ 0 h 80"/>
                <a:gd name="T104" fmla="*/ 120 w 157"/>
                <a:gd name="T105" fmla="*/ 0 h 80"/>
                <a:gd name="T106" fmla="*/ 124 w 157"/>
                <a:gd name="T107" fmla="*/ 0 h 80"/>
                <a:gd name="T108" fmla="*/ 157 w 157"/>
                <a:gd name="T109" fmla="*/ 0 h 80"/>
                <a:gd name="T110" fmla="*/ 154 w 157"/>
                <a:gd name="T111" fmla="*/ 65 h 80"/>
                <a:gd name="T112" fmla="*/ 154 w 157"/>
                <a:gd name="T113" fmla="*/ 72 h 80"/>
                <a:gd name="T114" fmla="*/ 154 w 157"/>
                <a:gd name="T115" fmla="*/ 72 h 80"/>
                <a:gd name="T116" fmla="*/ 154 w 157"/>
                <a:gd name="T117" fmla="*/ 76 h 80"/>
                <a:gd name="T118" fmla="*/ 152 w 157"/>
                <a:gd name="T119" fmla="*/ 78 h 80"/>
                <a:gd name="T120" fmla="*/ 150 w 157"/>
                <a:gd name="T121" fmla="*/ 79 h 80"/>
                <a:gd name="T122" fmla="*/ 147 w 157"/>
                <a:gd name="T123" fmla="*/ 80 h 80"/>
                <a:gd name="T124" fmla="*/ 147 w 157"/>
                <a:gd name="T1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" h="80">
                  <a:moveTo>
                    <a:pt x="147" y="80"/>
                  </a:moveTo>
                  <a:lnTo>
                    <a:pt x="147" y="80"/>
                  </a:lnTo>
                  <a:lnTo>
                    <a:pt x="147" y="80"/>
                  </a:lnTo>
                  <a:lnTo>
                    <a:pt x="147" y="80"/>
                  </a:lnTo>
                  <a:lnTo>
                    <a:pt x="147" y="80"/>
                  </a:lnTo>
                  <a:lnTo>
                    <a:pt x="147" y="80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1" y="80"/>
                  </a:lnTo>
                  <a:lnTo>
                    <a:pt x="101" y="80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7" y="79"/>
                  </a:lnTo>
                  <a:lnTo>
                    <a:pt x="5" y="78"/>
                  </a:lnTo>
                  <a:lnTo>
                    <a:pt x="4" y="76"/>
                  </a:lnTo>
                  <a:lnTo>
                    <a:pt x="2" y="72"/>
                  </a:lnTo>
                  <a:lnTo>
                    <a:pt x="2" y="65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57" y="0"/>
                  </a:lnTo>
                  <a:lnTo>
                    <a:pt x="154" y="65"/>
                  </a:lnTo>
                  <a:lnTo>
                    <a:pt x="154" y="72"/>
                  </a:lnTo>
                  <a:lnTo>
                    <a:pt x="154" y="72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0" y="79"/>
                  </a:lnTo>
                  <a:lnTo>
                    <a:pt x="147" y="80"/>
                  </a:lnTo>
                  <a:lnTo>
                    <a:pt x="147" y="8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90" name="Freeform 22"/>
            <p:cNvSpPr>
              <a:spLocks/>
            </p:cNvSpPr>
            <p:nvPr/>
          </p:nvSpPr>
          <p:spPr bwMode="auto">
            <a:xfrm>
              <a:off x="2597" y="1469"/>
              <a:ext cx="145" cy="42"/>
            </a:xfrm>
            <a:custGeom>
              <a:avLst/>
              <a:gdLst>
                <a:gd name="T0" fmla="*/ 145 w 145"/>
                <a:gd name="T1" fmla="*/ 0 h 42"/>
                <a:gd name="T2" fmla="*/ 145 w 145"/>
                <a:gd name="T3" fmla="*/ 6 h 42"/>
                <a:gd name="T4" fmla="*/ 145 w 145"/>
                <a:gd name="T5" fmla="*/ 6 h 42"/>
                <a:gd name="T6" fmla="*/ 145 w 145"/>
                <a:gd name="T7" fmla="*/ 13 h 42"/>
                <a:gd name="T8" fmla="*/ 145 w 145"/>
                <a:gd name="T9" fmla="*/ 13 h 42"/>
                <a:gd name="T10" fmla="*/ 142 w 145"/>
                <a:gd name="T11" fmla="*/ 18 h 42"/>
                <a:gd name="T12" fmla="*/ 140 w 145"/>
                <a:gd name="T13" fmla="*/ 24 h 42"/>
                <a:gd name="T14" fmla="*/ 136 w 145"/>
                <a:gd name="T15" fmla="*/ 29 h 42"/>
                <a:gd name="T16" fmla="*/ 132 w 145"/>
                <a:gd name="T17" fmla="*/ 34 h 42"/>
                <a:gd name="T18" fmla="*/ 127 w 145"/>
                <a:gd name="T19" fmla="*/ 37 h 42"/>
                <a:gd name="T20" fmla="*/ 121 w 145"/>
                <a:gd name="T21" fmla="*/ 39 h 42"/>
                <a:gd name="T22" fmla="*/ 116 w 145"/>
                <a:gd name="T23" fmla="*/ 42 h 42"/>
                <a:gd name="T24" fmla="*/ 109 w 145"/>
                <a:gd name="T25" fmla="*/ 42 h 42"/>
                <a:gd name="T26" fmla="*/ 73 w 145"/>
                <a:gd name="T27" fmla="*/ 42 h 42"/>
                <a:gd name="T28" fmla="*/ 37 w 145"/>
                <a:gd name="T29" fmla="*/ 42 h 42"/>
                <a:gd name="T30" fmla="*/ 37 w 145"/>
                <a:gd name="T31" fmla="*/ 42 h 42"/>
                <a:gd name="T32" fmla="*/ 30 w 145"/>
                <a:gd name="T33" fmla="*/ 42 h 42"/>
                <a:gd name="T34" fmla="*/ 24 w 145"/>
                <a:gd name="T35" fmla="*/ 39 h 42"/>
                <a:gd name="T36" fmla="*/ 18 w 145"/>
                <a:gd name="T37" fmla="*/ 37 h 42"/>
                <a:gd name="T38" fmla="*/ 14 w 145"/>
                <a:gd name="T39" fmla="*/ 34 h 42"/>
                <a:gd name="T40" fmla="*/ 9 w 145"/>
                <a:gd name="T41" fmla="*/ 29 h 42"/>
                <a:gd name="T42" fmla="*/ 5 w 145"/>
                <a:gd name="T43" fmla="*/ 24 h 42"/>
                <a:gd name="T44" fmla="*/ 3 w 145"/>
                <a:gd name="T45" fmla="*/ 18 h 42"/>
                <a:gd name="T46" fmla="*/ 1 w 145"/>
                <a:gd name="T47" fmla="*/ 13 h 42"/>
                <a:gd name="T48" fmla="*/ 1 w 145"/>
                <a:gd name="T49" fmla="*/ 13 h 42"/>
                <a:gd name="T50" fmla="*/ 0 w 145"/>
                <a:gd name="T51" fmla="*/ 6 h 42"/>
                <a:gd name="T52" fmla="*/ 0 w 145"/>
                <a:gd name="T53" fmla="*/ 0 h 42"/>
                <a:gd name="T54" fmla="*/ 4 w 145"/>
                <a:gd name="T55" fmla="*/ 0 h 42"/>
                <a:gd name="T56" fmla="*/ 19 w 145"/>
                <a:gd name="T57" fmla="*/ 0 h 42"/>
                <a:gd name="T58" fmla="*/ 126 w 145"/>
                <a:gd name="T59" fmla="*/ 0 h 42"/>
                <a:gd name="T60" fmla="*/ 141 w 145"/>
                <a:gd name="T61" fmla="*/ 0 h 42"/>
                <a:gd name="T62" fmla="*/ 145 w 145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42">
                  <a:moveTo>
                    <a:pt x="145" y="0"/>
                  </a:moveTo>
                  <a:lnTo>
                    <a:pt x="145" y="6"/>
                  </a:lnTo>
                  <a:lnTo>
                    <a:pt x="145" y="6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2" y="18"/>
                  </a:lnTo>
                  <a:lnTo>
                    <a:pt x="140" y="24"/>
                  </a:lnTo>
                  <a:lnTo>
                    <a:pt x="136" y="29"/>
                  </a:lnTo>
                  <a:lnTo>
                    <a:pt x="132" y="34"/>
                  </a:lnTo>
                  <a:lnTo>
                    <a:pt x="127" y="37"/>
                  </a:lnTo>
                  <a:lnTo>
                    <a:pt x="121" y="39"/>
                  </a:lnTo>
                  <a:lnTo>
                    <a:pt x="116" y="42"/>
                  </a:lnTo>
                  <a:lnTo>
                    <a:pt x="109" y="42"/>
                  </a:lnTo>
                  <a:lnTo>
                    <a:pt x="73" y="42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0" y="42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4" y="34"/>
                  </a:lnTo>
                  <a:lnTo>
                    <a:pt x="9" y="29"/>
                  </a:lnTo>
                  <a:lnTo>
                    <a:pt x="5" y="24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19" y="0"/>
                  </a:lnTo>
                  <a:lnTo>
                    <a:pt x="126" y="0"/>
                  </a:lnTo>
                  <a:lnTo>
                    <a:pt x="141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91" name="Freeform 23"/>
            <p:cNvSpPr>
              <a:spLocks/>
            </p:cNvSpPr>
            <p:nvPr/>
          </p:nvSpPr>
          <p:spPr bwMode="auto">
            <a:xfrm>
              <a:off x="2619" y="1579"/>
              <a:ext cx="113" cy="39"/>
            </a:xfrm>
            <a:custGeom>
              <a:avLst/>
              <a:gdLst>
                <a:gd name="T0" fmla="*/ 113 w 113"/>
                <a:gd name="T1" fmla="*/ 0 h 39"/>
                <a:gd name="T2" fmla="*/ 113 w 113"/>
                <a:gd name="T3" fmla="*/ 34 h 39"/>
                <a:gd name="T4" fmla="*/ 113 w 113"/>
                <a:gd name="T5" fmla="*/ 34 h 39"/>
                <a:gd name="T6" fmla="*/ 98 w 113"/>
                <a:gd name="T7" fmla="*/ 37 h 39"/>
                <a:gd name="T8" fmla="*/ 84 w 113"/>
                <a:gd name="T9" fmla="*/ 39 h 39"/>
                <a:gd name="T10" fmla="*/ 30 w 113"/>
                <a:gd name="T11" fmla="*/ 39 h 39"/>
                <a:gd name="T12" fmla="*/ 30 w 113"/>
                <a:gd name="T13" fmla="*/ 39 h 39"/>
                <a:gd name="T14" fmla="*/ 15 w 113"/>
                <a:gd name="T15" fmla="*/ 37 h 39"/>
                <a:gd name="T16" fmla="*/ 0 w 113"/>
                <a:gd name="T17" fmla="*/ 34 h 39"/>
                <a:gd name="T18" fmla="*/ 0 w 113"/>
                <a:gd name="T19" fmla="*/ 0 h 39"/>
                <a:gd name="T20" fmla="*/ 112 w 113"/>
                <a:gd name="T21" fmla="*/ 0 h 39"/>
                <a:gd name="T22" fmla="*/ 113 w 113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39">
                  <a:moveTo>
                    <a:pt x="113" y="0"/>
                  </a:moveTo>
                  <a:lnTo>
                    <a:pt x="113" y="34"/>
                  </a:lnTo>
                  <a:lnTo>
                    <a:pt x="113" y="34"/>
                  </a:lnTo>
                  <a:lnTo>
                    <a:pt x="98" y="37"/>
                  </a:lnTo>
                  <a:lnTo>
                    <a:pt x="84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15" y="3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92" name="Freeform 24"/>
            <p:cNvSpPr>
              <a:spLocks/>
            </p:cNvSpPr>
            <p:nvPr/>
          </p:nvSpPr>
          <p:spPr bwMode="auto">
            <a:xfrm>
              <a:off x="2608" y="1562"/>
              <a:ext cx="123" cy="17"/>
            </a:xfrm>
            <a:custGeom>
              <a:avLst/>
              <a:gdLst>
                <a:gd name="T0" fmla="*/ 123 w 123"/>
                <a:gd name="T1" fmla="*/ 7 h 17"/>
                <a:gd name="T2" fmla="*/ 123 w 123"/>
                <a:gd name="T3" fmla="*/ 17 h 17"/>
                <a:gd name="T4" fmla="*/ 11 w 123"/>
                <a:gd name="T5" fmla="*/ 17 h 17"/>
                <a:gd name="T6" fmla="*/ 0 w 123"/>
                <a:gd name="T7" fmla="*/ 17 h 17"/>
                <a:gd name="T8" fmla="*/ 0 w 123"/>
                <a:gd name="T9" fmla="*/ 7 h 17"/>
                <a:gd name="T10" fmla="*/ 0 w 123"/>
                <a:gd name="T11" fmla="*/ 5 h 17"/>
                <a:gd name="T12" fmla="*/ 0 w 123"/>
                <a:gd name="T13" fmla="*/ 0 h 17"/>
                <a:gd name="T14" fmla="*/ 23 w 123"/>
                <a:gd name="T15" fmla="*/ 9 h 17"/>
                <a:gd name="T16" fmla="*/ 62 w 123"/>
                <a:gd name="T17" fmla="*/ 9 h 17"/>
                <a:gd name="T18" fmla="*/ 100 w 123"/>
                <a:gd name="T19" fmla="*/ 9 h 17"/>
                <a:gd name="T20" fmla="*/ 123 w 123"/>
                <a:gd name="T21" fmla="*/ 0 h 17"/>
                <a:gd name="T22" fmla="*/ 123 w 123"/>
                <a:gd name="T23" fmla="*/ 5 h 17"/>
                <a:gd name="T24" fmla="*/ 123 w 123"/>
                <a:gd name="T2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7">
                  <a:moveTo>
                    <a:pt x="123" y="7"/>
                  </a:moveTo>
                  <a:lnTo>
                    <a:pt x="123" y="17"/>
                  </a:lnTo>
                  <a:lnTo>
                    <a:pt x="11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9"/>
                  </a:lnTo>
                  <a:lnTo>
                    <a:pt x="62" y="9"/>
                  </a:lnTo>
                  <a:lnTo>
                    <a:pt x="100" y="9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93" name="Freeform 25"/>
            <p:cNvSpPr>
              <a:spLocks/>
            </p:cNvSpPr>
            <p:nvPr/>
          </p:nvSpPr>
          <p:spPr bwMode="auto">
            <a:xfrm>
              <a:off x="2627" y="4180"/>
              <a:ext cx="75" cy="46"/>
            </a:xfrm>
            <a:custGeom>
              <a:avLst/>
              <a:gdLst>
                <a:gd name="T0" fmla="*/ 75 w 75"/>
                <a:gd name="T1" fmla="*/ 46 h 46"/>
                <a:gd name="T2" fmla="*/ 0 w 75"/>
                <a:gd name="T3" fmla="*/ 46 h 46"/>
                <a:gd name="T4" fmla="*/ 0 w 75"/>
                <a:gd name="T5" fmla="*/ 46 h 46"/>
                <a:gd name="T6" fmla="*/ 6 w 75"/>
                <a:gd name="T7" fmla="*/ 45 h 46"/>
                <a:gd name="T8" fmla="*/ 10 w 75"/>
                <a:gd name="T9" fmla="*/ 41 h 46"/>
                <a:gd name="T10" fmla="*/ 14 w 75"/>
                <a:gd name="T11" fmla="*/ 36 h 46"/>
                <a:gd name="T12" fmla="*/ 15 w 75"/>
                <a:gd name="T13" fmla="*/ 31 h 46"/>
                <a:gd name="T14" fmla="*/ 15 w 75"/>
                <a:gd name="T15" fmla="*/ 0 h 46"/>
                <a:gd name="T16" fmla="*/ 15 w 75"/>
                <a:gd name="T17" fmla="*/ 0 h 46"/>
                <a:gd name="T18" fmla="*/ 19 w 75"/>
                <a:gd name="T19" fmla="*/ 0 h 46"/>
                <a:gd name="T20" fmla="*/ 19 w 75"/>
                <a:gd name="T21" fmla="*/ 0 h 46"/>
                <a:gd name="T22" fmla="*/ 35 w 75"/>
                <a:gd name="T23" fmla="*/ 0 h 46"/>
                <a:gd name="T24" fmla="*/ 40 w 75"/>
                <a:gd name="T25" fmla="*/ 0 h 46"/>
                <a:gd name="T26" fmla="*/ 40 w 75"/>
                <a:gd name="T27" fmla="*/ 0 h 46"/>
                <a:gd name="T28" fmla="*/ 47 w 75"/>
                <a:gd name="T29" fmla="*/ 0 h 46"/>
                <a:gd name="T30" fmla="*/ 47 w 75"/>
                <a:gd name="T31" fmla="*/ 0 h 46"/>
                <a:gd name="T32" fmla="*/ 57 w 75"/>
                <a:gd name="T33" fmla="*/ 0 h 46"/>
                <a:gd name="T34" fmla="*/ 57 w 75"/>
                <a:gd name="T35" fmla="*/ 0 h 46"/>
                <a:gd name="T36" fmla="*/ 60 w 75"/>
                <a:gd name="T37" fmla="*/ 0 h 46"/>
                <a:gd name="T38" fmla="*/ 60 w 75"/>
                <a:gd name="T39" fmla="*/ 31 h 46"/>
                <a:gd name="T40" fmla="*/ 60 w 75"/>
                <a:gd name="T41" fmla="*/ 31 h 46"/>
                <a:gd name="T42" fmla="*/ 61 w 75"/>
                <a:gd name="T43" fmla="*/ 36 h 46"/>
                <a:gd name="T44" fmla="*/ 65 w 75"/>
                <a:gd name="T45" fmla="*/ 41 h 46"/>
                <a:gd name="T46" fmla="*/ 69 w 75"/>
                <a:gd name="T47" fmla="*/ 45 h 46"/>
                <a:gd name="T48" fmla="*/ 75 w 75"/>
                <a:gd name="T49" fmla="*/ 46 h 46"/>
                <a:gd name="T50" fmla="*/ 75 w 75"/>
                <a:gd name="T5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46">
                  <a:moveTo>
                    <a:pt x="75" y="46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6" y="45"/>
                  </a:lnTo>
                  <a:lnTo>
                    <a:pt x="10" y="41"/>
                  </a:lnTo>
                  <a:lnTo>
                    <a:pt x="14" y="36"/>
                  </a:lnTo>
                  <a:lnTo>
                    <a:pt x="15" y="3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1" y="36"/>
                  </a:lnTo>
                  <a:lnTo>
                    <a:pt x="65" y="41"/>
                  </a:lnTo>
                  <a:lnTo>
                    <a:pt x="69" y="45"/>
                  </a:lnTo>
                  <a:lnTo>
                    <a:pt x="75" y="46"/>
                  </a:lnTo>
                  <a:lnTo>
                    <a:pt x="75" y="46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94" name="Freeform 26"/>
            <p:cNvSpPr>
              <a:spLocks/>
            </p:cNvSpPr>
            <p:nvPr/>
          </p:nvSpPr>
          <p:spPr bwMode="auto">
            <a:xfrm>
              <a:off x="2540" y="1482"/>
              <a:ext cx="130" cy="89"/>
            </a:xfrm>
            <a:custGeom>
              <a:avLst/>
              <a:gdLst>
                <a:gd name="T0" fmla="*/ 91 w 130"/>
                <a:gd name="T1" fmla="*/ 89 h 89"/>
                <a:gd name="T2" fmla="*/ 68 w 130"/>
                <a:gd name="T3" fmla="*/ 80 h 89"/>
                <a:gd name="T4" fmla="*/ 68 w 130"/>
                <a:gd name="T5" fmla="*/ 80 h 89"/>
                <a:gd name="T6" fmla="*/ 17 w 130"/>
                <a:gd name="T7" fmla="*/ 59 h 89"/>
                <a:gd name="T8" fmla="*/ 10 w 130"/>
                <a:gd name="T9" fmla="*/ 55 h 89"/>
                <a:gd name="T10" fmla="*/ 4 w 130"/>
                <a:gd name="T11" fmla="*/ 53 h 89"/>
                <a:gd name="T12" fmla="*/ 4 w 130"/>
                <a:gd name="T13" fmla="*/ 53 h 89"/>
                <a:gd name="T14" fmla="*/ 3 w 130"/>
                <a:gd name="T15" fmla="*/ 52 h 89"/>
                <a:gd name="T16" fmla="*/ 1 w 130"/>
                <a:gd name="T17" fmla="*/ 51 h 89"/>
                <a:gd name="T18" fmla="*/ 0 w 130"/>
                <a:gd name="T19" fmla="*/ 48 h 89"/>
                <a:gd name="T20" fmla="*/ 0 w 130"/>
                <a:gd name="T21" fmla="*/ 46 h 89"/>
                <a:gd name="T22" fmla="*/ 0 w 130"/>
                <a:gd name="T23" fmla="*/ 24 h 89"/>
                <a:gd name="T24" fmla="*/ 0 w 130"/>
                <a:gd name="T25" fmla="*/ 9 h 89"/>
                <a:gd name="T26" fmla="*/ 0 w 130"/>
                <a:gd name="T27" fmla="*/ 9 h 89"/>
                <a:gd name="T28" fmla="*/ 1 w 130"/>
                <a:gd name="T29" fmla="*/ 5 h 89"/>
                <a:gd name="T30" fmla="*/ 2 w 130"/>
                <a:gd name="T31" fmla="*/ 3 h 89"/>
                <a:gd name="T32" fmla="*/ 4 w 130"/>
                <a:gd name="T33" fmla="*/ 2 h 89"/>
                <a:gd name="T34" fmla="*/ 8 w 130"/>
                <a:gd name="T35" fmla="*/ 1 h 89"/>
                <a:gd name="T36" fmla="*/ 10 w 130"/>
                <a:gd name="T37" fmla="*/ 1 h 89"/>
                <a:gd name="T38" fmla="*/ 28 w 130"/>
                <a:gd name="T39" fmla="*/ 1 h 89"/>
                <a:gd name="T40" fmla="*/ 58 w 130"/>
                <a:gd name="T41" fmla="*/ 0 h 89"/>
                <a:gd name="T42" fmla="*/ 58 w 130"/>
                <a:gd name="T43" fmla="*/ 0 h 89"/>
                <a:gd name="T44" fmla="*/ 60 w 130"/>
                <a:gd name="T45" fmla="*/ 5 h 89"/>
                <a:gd name="T46" fmla="*/ 62 w 130"/>
                <a:gd name="T47" fmla="*/ 11 h 89"/>
                <a:gd name="T48" fmla="*/ 66 w 130"/>
                <a:gd name="T49" fmla="*/ 16 h 89"/>
                <a:gd name="T50" fmla="*/ 71 w 130"/>
                <a:gd name="T51" fmla="*/ 21 h 89"/>
                <a:gd name="T52" fmla="*/ 75 w 130"/>
                <a:gd name="T53" fmla="*/ 24 h 89"/>
                <a:gd name="T54" fmla="*/ 81 w 130"/>
                <a:gd name="T55" fmla="*/ 26 h 89"/>
                <a:gd name="T56" fmla="*/ 87 w 130"/>
                <a:gd name="T57" fmla="*/ 29 h 89"/>
                <a:gd name="T58" fmla="*/ 94 w 130"/>
                <a:gd name="T59" fmla="*/ 29 h 89"/>
                <a:gd name="T60" fmla="*/ 130 w 130"/>
                <a:gd name="T61" fmla="*/ 29 h 89"/>
                <a:gd name="T62" fmla="*/ 130 w 130"/>
                <a:gd name="T63" fmla="*/ 82 h 89"/>
                <a:gd name="T64" fmla="*/ 130 w 130"/>
                <a:gd name="T65" fmla="*/ 89 h 89"/>
                <a:gd name="T66" fmla="*/ 91 w 130"/>
                <a:gd name="T6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0" h="89">
                  <a:moveTo>
                    <a:pt x="91" y="89"/>
                  </a:moveTo>
                  <a:lnTo>
                    <a:pt x="68" y="80"/>
                  </a:lnTo>
                  <a:lnTo>
                    <a:pt x="68" y="80"/>
                  </a:lnTo>
                  <a:lnTo>
                    <a:pt x="17" y="59"/>
                  </a:lnTo>
                  <a:lnTo>
                    <a:pt x="10" y="55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3" y="52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24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28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0" y="5"/>
                  </a:lnTo>
                  <a:lnTo>
                    <a:pt x="62" y="11"/>
                  </a:lnTo>
                  <a:lnTo>
                    <a:pt x="66" y="16"/>
                  </a:lnTo>
                  <a:lnTo>
                    <a:pt x="71" y="21"/>
                  </a:lnTo>
                  <a:lnTo>
                    <a:pt x="75" y="24"/>
                  </a:lnTo>
                  <a:lnTo>
                    <a:pt x="81" y="26"/>
                  </a:lnTo>
                  <a:lnTo>
                    <a:pt x="87" y="29"/>
                  </a:lnTo>
                  <a:lnTo>
                    <a:pt x="94" y="29"/>
                  </a:lnTo>
                  <a:lnTo>
                    <a:pt x="130" y="29"/>
                  </a:lnTo>
                  <a:lnTo>
                    <a:pt x="130" y="82"/>
                  </a:lnTo>
                  <a:lnTo>
                    <a:pt x="130" y="89"/>
                  </a:lnTo>
                  <a:lnTo>
                    <a:pt x="91" y="89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95" name="Freeform 27"/>
            <p:cNvSpPr>
              <a:spLocks/>
            </p:cNvSpPr>
            <p:nvPr/>
          </p:nvSpPr>
          <p:spPr bwMode="auto">
            <a:xfrm>
              <a:off x="2592" y="960"/>
              <a:ext cx="78" cy="31"/>
            </a:xfrm>
            <a:custGeom>
              <a:avLst/>
              <a:gdLst>
                <a:gd name="T0" fmla="*/ 78 w 78"/>
                <a:gd name="T1" fmla="*/ 0 h 31"/>
                <a:gd name="T2" fmla="*/ 78 w 78"/>
                <a:gd name="T3" fmla="*/ 26 h 31"/>
                <a:gd name="T4" fmla="*/ 77 w 78"/>
                <a:gd name="T5" fmla="*/ 29 h 31"/>
                <a:gd name="T6" fmla="*/ 74 w 78"/>
                <a:gd name="T7" fmla="*/ 30 h 31"/>
                <a:gd name="T8" fmla="*/ 74 w 78"/>
                <a:gd name="T9" fmla="*/ 30 h 31"/>
                <a:gd name="T10" fmla="*/ 73 w 78"/>
                <a:gd name="T11" fmla="*/ 31 h 31"/>
                <a:gd name="T12" fmla="*/ 71 w 78"/>
                <a:gd name="T13" fmla="*/ 31 h 31"/>
                <a:gd name="T14" fmla="*/ 52 w 78"/>
                <a:gd name="T15" fmla="*/ 31 h 31"/>
                <a:gd name="T16" fmla="*/ 0 w 78"/>
                <a:gd name="T17" fmla="*/ 31 h 31"/>
                <a:gd name="T18" fmla="*/ 0 w 78"/>
                <a:gd name="T19" fmla="*/ 0 h 31"/>
                <a:gd name="T20" fmla="*/ 78 w 78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31">
                  <a:moveTo>
                    <a:pt x="78" y="0"/>
                  </a:moveTo>
                  <a:lnTo>
                    <a:pt x="78" y="26"/>
                  </a:lnTo>
                  <a:lnTo>
                    <a:pt x="77" y="29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3" y="31"/>
                  </a:lnTo>
                  <a:lnTo>
                    <a:pt x="71" y="31"/>
                  </a:lnTo>
                  <a:lnTo>
                    <a:pt x="52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96" name="Freeform 28"/>
            <p:cNvSpPr>
              <a:spLocks/>
            </p:cNvSpPr>
            <p:nvPr/>
          </p:nvSpPr>
          <p:spPr bwMode="auto">
            <a:xfrm>
              <a:off x="2556" y="1579"/>
              <a:ext cx="63" cy="39"/>
            </a:xfrm>
            <a:custGeom>
              <a:avLst/>
              <a:gdLst>
                <a:gd name="T0" fmla="*/ 63 w 63"/>
                <a:gd name="T1" fmla="*/ 0 h 39"/>
                <a:gd name="T2" fmla="*/ 63 w 63"/>
                <a:gd name="T3" fmla="*/ 34 h 39"/>
                <a:gd name="T4" fmla="*/ 63 w 63"/>
                <a:gd name="T5" fmla="*/ 34 h 39"/>
                <a:gd name="T6" fmla="*/ 55 w 63"/>
                <a:gd name="T7" fmla="*/ 37 h 39"/>
                <a:gd name="T8" fmla="*/ 48 w 63"/>
                <a:gd name="T9" fmla="*/ 39 h 39"/>
                <a:gd name="T10" fmla="*/ 32 w 63"/>
                <a:gd name="T11" fmla="*/ 39 h 39"/>
                <a:gd name="T12" fmla="*/ 16 w 63"/>
                <a:gd name="T13" fmla="*/ 39 h 39"/>
                <a:gd name="T14" fmla="*/ 16 w 63"/>
                <a:gd name="T15" fmla="*/ 39 h 39"/>
                <a:gd name="T16" fmla="*/ 8 w 63"/>
                <a:gd name="T17" fmla="*/ 37 h 39"/>
                <a:gd name="T18" fmla="*/ 0 w 63"/>
                <a:gd name="T19" fmla="*/ 34 h 39"/>
                <a:gd name="T20" fmla="*/ 0 w 63"/>
                <a:gd name="T21" fmla="*/ 0 h 39"/>
                <a:gd name="T22" fmla="*/ 44 w 63"/>
                <a:gd name="T23" fmla="*/ 0 h 39"/>
                <a:gd name="T24" fmla="*/ 52 w 63"/>
                <a:gd name="T25" fmla="*/ 0 h 39"/>
                <a:gd name="T26" fmla="*/ 63 w 63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9">
                  <a:moveTo>
                    <a:pt x="63" y="0"/>
                  </a:moveTo>
                  <a:lnTo>
                    <a:pt x="63" y="34"/>
                  </a:lnTo>
                  <a:lnTo>
                    <a:pt x="63" y="34"/>
                  </a:lnTo>
                  <a:lnTo>
                    <a:pt x="55" y="37"/>
                  </a:lnTo>
                  <a:lnTo>
                    <a:pt x="48" y="39"/>
                  </a:lnTo>
                  <a:lnTo>
                    <a:pt x="32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8" y="3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97" name="Freeform 29"/>
            <p:cNvSpPr>
              <a:spLocks/>
            </p:cNvSpPr>
            <p:nvPr/>
          </p:nvSpPr>
          <p:spPr bwMode="auto">
            <a:xfrm>
              <a:off x="2573" y="1302"/>
              <a:ext cx="27" cy="152"/>
            </a:xfrm>
            <a:custGeom>
              <a:avLst/>
              <a:gdLst>
                <a:gd name="T0" fmla="*/ 24 w 27"/>
                <a:gd name="T1" fmla="*/ 0 h 152"/>
                <a:gd name="T2" fmla="*/ 27 w 27"/>
                <a:gd name="T3" fmla="*/ 152 h 152"/>
                <a:gd name="T4" fmla="*/ 27 w 27"/>
                <a:gd name="T5" fmla="*/ 152 h 152"/>
                <a:gd name="T6" fmla="*/ 0 w 27"/>
                <a:gd name="T7" fmla="*/ 152 h 152"/>
                <a:gd name="T8" fmla="*/ 0 w 27"/>
                <a:gd name="T9" fmla="*/ 152 h 152"/>
                <a:gd name="T10" fmla="*/ 0 w 27"/>
                <a:gd name="T11" fmla="*/ 124 h 152"/>
                <a:gd name="T12" fmla="*/ 0 w 27"/>
                <a:gd name="T13" fmla="*/ 73 h 152"/>
                <a:gd name="T14" fmla="*/ 0 w 27"/>
                <a:gd name="T15" fmla="*/ 45 h 152"/>
                <a:gd name="T16" fmla="*/ 0 w 27"/>
                <a:gd name="T17" fmla="*/ 45 h 152"/>
                <a:gd name="T18" fmla="*/ 0 w 27"/>
                <a:gd name="T19" fmla="*/ 45 h 152"/>
                <a:gd name="T20" fmla="*/ 0 w 27"/>
                <a:gd name="T21" fmla="*/ 0 h 152"/>
                <a:gd name="T22" fmla="*/ 0 w 27"/>
                <a:gd name="T23" fmla="*/ 0 h 152"/>
                <a:gd name="T24" fmla="*/ 24 w 27"/>
                <a:gd name="T25" fmla="*/ 0 h 152"/>
                <a:gd name="T26" fmla="*/ 24 w 2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52">
                  <a:moveTo>
                    <a:pt x="24" y="0"/>
                  </a:moveTo>
                  <a:lnTo>
                    <a:pt x="27" y="152"/>
                  </a:lnTo>
                  <a:lnTo>
                    <a:pt x="27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24"/>
                  </a:lnTo>
                  <a:lnTo>
                    <a:pt x="0" y="73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98" name="Freeform 30"/>
            <p:cNvSpPr>
              <a:spLocks/>
            </p:cNvSpPr>
            <p:nvPr/>
          </p:nvSpPr>
          <p:spPr bwMode="auto">
            <a:xfrm>
              <a:off x="2403" y="960"/>
              <a:ext cx="189" cy="610"/>
            </a:xfrm>
            <a:custGeom>
              <a:avLst/>
              <a:gdLst>
                <a:gd name="T0" fmla="*/ 189 w 189"/>
                <a:gd name="T1" fmla="*/ 31 h 610"/>
                <a:gd name="T2" fmla="*/ 176 w 189"/>
                <a:gd name="T3" fmla="*/ 44 h 610"/>
                <a:gd name="T4" fmla="*/ 170 w 189"/>
                <a:gd name="T5" fmla="*/ 48 h 610"/>
                <a:gd name="T6" fmla="*/ 114 w 189"/>
                <a:gd name="T7" fmla="*/ 48 h 610"/>
                <a:gd name="T8" fmla="*/ 111 w 189"/>
                <a:gd name="T9" fmla="*/ 53 h 610"/>
                <a:gd name="T10" fmla="*/ 110 w 189"/>
                <a:gd name="T11" fmla="*/ 69 h 610"/>
                <a:gd name="T12" fmla="*/ 103 w 189"/>
                <a:gd name="T13" fmla="*/ 74 h 610"/>
                <a:gd name="T14" fmla="*/ 78 w 189"/>
                <a:gd name="T15" fmla="*/ 75 h 610"/>
                <a:gd name="T16" fmla="*/ 73 w 189"/>
                <a:gd name="T17" fmla="*/ 82 h 610"/>
                <a:gd name="T18" fmla="*/ 73 w 189"/>
                <a:gd name="T19" fmla="*/ 105 h 610"/>
                <a:gd name="T20" fmla="*/ 68 w 189"/>
                <a:gd name="T21" fmla="*/ 106 h 610"/>
                <a:gd name="T22" fmla="*/ 59 w 189"/>
                <a:gd name="T23" fmla="*/ 105 h 610"/>
                <a:gd name="T24" fmla="*/ 46 w 189"/>
                <a:gd name="T25" fmla="*/ 110 h 610"/>
                <a:gd name="T26" fmla="*/ 38 w 189"/>
                <a:gd name="T27" fmla="*/ 122 h 610"/>
                <a:gd name="T28" fmla="*/ 37 w 189"/>
                <a:gd name="T29" fmla="*/ 131 h 610"/>
                <a:gd name="T30" fmla="*/ 42 w 189"/>
                <a:gd name="T31" fmla="*/ 144 h 610"/>
                <a:gd name="T32" fmla="*/ 52 w 189"/>
                <a:gd name="T33" fmla="*/ 152 h 610"/>
                <a:gd name="T34" fmla="*/ 61 w 189"/>
                <a:gd name="T35" fmla="*/ 153 h 610"/>
                <a:gd name="T36" fmla="*/ 74 w 189"/>
                <a:gd name="T37" fmla="*/ 148 h 610"/>
                <a:gd name="T38" fmla="*/ 83 w 189"/>
                <a:gd name="T39" fmla="*/ 138 h 610"/>
                <a:gd name="T40" fmla="*/ 85 w 189"/>
                <a:gd name="T41" fmla="*/ 131 h 610"/>
                <a:gd name="T42" fmla="*/ 130 w 189"/>
                <a:gd name="T43" fmla="*/ 127 h 610"/>
                <a:gd name="T44" fmla="*/ 133 w 189"/>
                <a:gd name="T45" fmla="*/ 131 h 610"/>
                <a:gd name="T46" fmla="*/ 132 w 189"/>
                <a:gd name="T47" fmla="*/ 157 h 610"/>
                <a:gd name="T48" fmla="*/ 104 w 189"/>
                <a:gd name="T49" fmla="*/ 186 h 610"/>
                <a:gd name="T50" fmla="*/ 37 w 189"/>
                <a:gd name="T51" fmla="*/ 196 h 610"/>
                <a:gd name="T52" fmla="*/ 32 w 189"/>
                <a:gd name="T53" fmla="*/ 198 h 610"/>
                <a:gd name="T54" fmla="*/ 30 w 189"/>
                <a:gd name="T55" fmla="*/ 541 h 610"/>
                <a:gd name="T56" fmla="*/ 119 w 189"/>
                <a:gd name="T57" fmla="*/ 578 h 610"/>
                <a:gd name="T58" fmla="*/ 122 w 189"/>
                <a:gd name="T59" fmla="*/ 605 h 610"/>
                <a:gd name="T60" fmla="*/ 121 w 189"/>
                <a:gd name="T61" fmla="*/ 609 h 610"/>
                <a:gd name="T62" fmla="*/ 46 w 189"/>
                <a:gd name="T63" fmla="*/ 610 h 610"/>
                <a:gd name="T64" fmla="*/ 42 w 189"/>
                <a:gd name="T65" fmla="*/ 605 h 610"/>
                <a:gd name="T66" fmla="*/ 24 w 189"/>
                <a:gd name="T67" fmla="*/ 604 h 610"/>
                <a:gd name="T68" fmla="*/ 16 w 189"/>
                <a:gd name="T69" fmla="*/ 610 h 610"/>
                <a:gd name="T70" fmla="*/ 9 w 189"/>
                <a:gd name="T71" fmla="*/ 609 h 610"/>
                <a:gd name="T72" fmla="*/ 0 w 189"/>
                <a:gd name="T73" fmla="*/ 595 h 610"/>
                <a:gd name="T74" fmla="*/ 0 w 189"/>
                <a:gd name="T75" fmla="*/ 46 h 610"/>
                <a:gd name="T76" fmla="*/ 7 w 189"/>
                <a:gd name="T77" fmla="*/ 45 h 610"/>
                <a:gd name="T78" fmla="*/ 15 w 189"/>
                <a:gd name="T79" fmla="*/ 48 h 610"/>
                <a:gd name="T80" fmla="*/ 20 w 189"/>
                <a:gd name="T81" fmla="*/ 57 h 610"/>
                <a:gd name="T82" fmla="*/ 37 w 189"/>
                <a:gd name="T83" fmla="*/ 61 h 610"/>
                <a:gd name="T84" fmla="*/ 47 w 189"/>
                <a:gd name="T85" fmla="*/ 52 h 610"/>
                <a:gd name="T86" fmla="*/ 47 w 189"/>
                <a:gd name="T87" fmla="*/ 39 h 610"/>
                <a:gd name="T88" fmla="*/ 43 w 189"/>
                <a:gd name="T89" fmla="*/ 32 h 610"/>
                <a:gd name="T90" fmla="*/ 41 w 189"/>
                <a:gd name="T91" fmla="*/ 4 h 610"/>
                <a:gd name="T92" fmla="*/ 42 w 189"/>
                <a:gd name="T93" fmla="*/ 1 h 610"/>
                <a:gd name="T94" fmla="*/ 83 w 189"/>
                <a:gd name="T95" fmla="*/ 0 h 610"/>
                <a:gd name="T96" fmla="*/ 87 w 189"/>
                <a:gd name="T97" fmla="*/ 2 h 610"/>
                <a:gd name="T98" fmla="*/ 96 w 189"/>
                <a:gd name="T99" fmla="*/ 16 h 610"/>
                <a:gd name="T100" fmla="*/ 147 w 189"/>
                <a:gd name="T101" fmla="*/ 16 h 610"/>
                <a:gd name="T102" fmla="*/ 159 w 189"/>
                <a:gd name="T103" fmla="*/ 2 h 610"/>
                <a:gd name="T104" fmla="*/ 162 w 189"/>
                <a:gd name="T105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" h="610">
                  <a:moveTo>
                    <a:pt x="189" y="0"/>
                  </a:moveTo>
                  <a:lnTo>
                    <a:pt x="189" y="31"/>
                  </a:lnTo>
                  <a:lnTo>
                    <a:pt x="189" y="31"/>
                  </a:lnTo>
                  <a:lnTo>
                    <a:pt x="184" y="32"/>
                  </a:lnTo>
                  <a:lnTo>
                    <a:pt x="182" y="36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4" y="47"/>
                  </a:lnTo>
                  <a:lnTo>
                    <a:pt x="170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4" y="48"/>
                  </a:lnTo>
                  <a:lnTo>
                    <a:pt x="112" y="50"/>
                  </a:lnTo>
                  <a:lnTo>
                    <a:pt x="111" y="51"/>
                  </a:lnTo>
                  <a:lnTo>
                    <a:pt x="111" y="53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0" y="69"/>
                  </a:lnTo>
                  <a:lnTo>
                    <a:pt x="109" y="72"/>
                  </a:lnTo>
                  <a:lnTo>
                    <a:pt x="107" y="74"/>
                  </a:lnTo>
                  <a:lnTo>
                    <a:pt x="103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78" y="75"/>
                  </a:lnTo>
                  <a:lnTo>
                    <a:pt x="75" y="76"/>
                  </a:lnTo>
                  <a:lnTo>
                    <a:pt x="73" y="79"/>
                  </a:lnTo>
                  <a:lnTo>
                    <a:pt x="73" y="82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3" y="105"/>
                  </a:lnTo>
                  <a:lnTo>
                    <a:pt x="73" y="105"/>
                  </a:lnTo>
                  <a:lnTo>
                    <a:pt x="71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4" y="105"/>
                  </a:lnTo>
                  <a:lnTo>
                    <a:pt x="59" y="105"/>
                  </a:lnTo>
                  <a:lnTo>
                    <a:pt x="54" y="106"/>
                  </a:lnTo>
                  <a:lnTo>
                    <a:pt x="51" y="108"/>
                  </a:lnTo>
                  <a:lnTo>
                    <a:pt x="46" y="110"/>
                  </a:lnTo>
                  <a:lnTo>
                    <a:pt x="43" y="113"/>
                  </a:lnTo>
                  <a:lnTo>
                    <a:pt x="41" y="117"/>
                  </a:lnTo>
                  <a:lnTo>
                    <a:pt x="38" y="122"/>
                  </a:lnTo>
                  <a:lnTo>
                    <a:pt x="38" y="122"/>
                  </a:lnTo>
                  <a:lnTo>
                    <a:pt x="37" y="126"/>
                  </a:lnTo>
                  <a:lnTo>
                    <a:pt x="37" y="131"/>
                  </a:lnTo>
                  <a:lnTo>
                    <a:pt x="38" y="134"/>
                  </a:lnTo>
                  <a:lnTo>
                    <a:pt x="39" y="139"/>
                  </a:lnTo>
                  <a:lnTo>
                    <a:pt x="42" y="144"/>
                  </a:lnTo>
                  <a:lnTo>
                    <a:pt x="44" y="146"/>
                  </a:lnTo>
                  <a:lnTo>
                    <a:pt x="49" y="149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7" y="153"/>
                  </a:lnTo>
                  <a:lnTo>
                    <a:pt x="61" y="153"/>
                  </a:lnTo>
                  <a:lnTo>
                    <a:pt x="66" y="152"/>
                  </a:lnTo>
                  <a:lnTo>
                    <a:pt x="71" y="151"/>
                  </a:lnTo>
                  <a:lnTo>
                    <a:pt x="74" y="148"/>
                  </a:lnTo>
                  <a:lnTo>
                    <a:pt x="78" y="145"/>
                  </a:lnTo>
                  <a:lnTo>
                    <a:pt x="81" y="141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5" y="131"/>
                  </a:lnTo>
                  <a:lnTo>
                    <a:pt x="85" y="131"/>
                  </a:lnTo>
                  <a:lnTo>
                    <a:pt x="86" y="128"/>
                  </a:lnTo>
                  <a:lnTo>
                    <a:pt x="87" y="127"/>
                  </a:lnTo>
                  <a:lnTo>
                    <a:pt x="130" y="127"/>
                  </a:lnTo>
                  <a:lnTo>
                    <a:pt x="130" y="127"/>
                  </a:lnTo>
                  <a:lnTo>
                    <a:pt x="132" y="128"/>
                  </a:lnTo>
                  <a:lnTo>
                    <a:pt x="133" y="131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32" y="157"/>
                  </a:lnTo>
                  <a:lnTo>
                    <a:pt x="129" y="162"/>
                  </a:lnTo>
                  <a:lnTo>
                    <a:pt x="104" y="186"/>
                  </a:lnTo>
                  <a:lnTo>
                    <a:pt x="104" y="186"/>
                  </a:lnTo>
                  <a:lnTo>
                    <a:pt x="101" y="190"/>
                  </a:lnTo>
                  <a:lnTo>
                    <a:pt x="95" y="191"/>
                  </a:lnTo>
                  <a:lnTo>
                    <a:pt x="37" y="196"/>
                  </a:lnTo>
                  <a:lnTo>
                    <a:pt x="37" y="196"/>
                  </a:lnTo>
                  <a:lnTo>
                    <a:pt x="35" y="197"/>
                  </a:lnTo>
                  <a:lnTo>
                    <a:pt x="32" y="198"/>
                  </a:lnTo>
                  <a:lnTo>
                    <a:pt x="30" y="200"/>
                  </a:lnTo>
                  <a:lnTo>
                    <a:pt x="30" y="204"/>
                  </a:lnTo>
                  <a:lnTo>
                    <a:pt x="30" y="541"/>
                  </a:lnTo>
                  <a:lnTo>
                    <a:pt x="45" y="572"/>
                  </a:lnTo>
                  <a:lnTo>
                    <a:pt x="119" y="578"/>
                  </a:lnTo>
                  <a:lnTo>
                    <a:pt x="119" y="578"/>
                  </a:lnTo>
                  <a:lnTo>
                    <a:pt x="121" y="580"/>
                  </a:lnTo>
                  <a:lnTo>
                    <a:pt x="122" y="582"/>
                  </a:lnTo>
                  <a:lnTo>
                    <a:pt x="122" y="605"/>
                  </a:lnTo>
                  <a:lnTo>
                    <a:pt x="122" y="605"/>
                  </a:lnTo>
                  <a:lnTo>
                    <a:pt x="122" y="607"/>
                  </a:lnTo>
                  <a:lnTo>
                    <a:pt x="121" y="609"/>
                  </a:lnTo>
                  <a:lnTo>
                    <a:pt x="119" y="610"/>
                  </a:lnTo>
                  <a:lnTo>
                    <a:pt x="117" y="610"/>
                  </a:lnTo>
                  <a:lnTo>
                    <a:pt x="46" y="610"/>
                  </a:lnTo>
                  <a:lnTo>
                    <a:pt x="46" y="610"/>
                  </a:lnTo>
                  <a:lnTo>
                    <a:pt x="44" y="607"/>
                  </a:lnTo>
                  <a:lnTo>
                    <a:pt x="42" y="605"/>
                  </a:lnTo>
                  <a:lnTo>
                    <a:pt x="35" y="603"/>
                  </a:lnTo>
                  <a:lnTo>
                    <a:pt x="28" y="603"/>
                  </a:lnTo>
                  <a:lnTo>
                    <a:pt x="24" y="604"/>
                  </a:lnTo>
                  <a:lnTo>
                    <a:pt x="21" y="605"/>
                  </a:lnTo>
                  <a:lnTo>
                    <a:pt x="21" y="605"/>
                  </a:lnTo>
                  <a:lnTo>
                    <a:pt x="16" y="610"/>
                  </a:lnTo>
                  <a:lnTo>
                    <a:pt x="15" y="610"/>
                  </a:lnTo>
                  <a:lnTo>
                    <a:pt x="15" y="610"/>
                  </a:lnTo>
                  <a:lnTo>
                    <a:pt x="9" y="609"/>
                  </a:lnTo>
                  <a:lnTo>
                    <a:pt x="5" y="605"/>
                  </a:lnTo>
                  <a:lnTo>
                    <a:pt x="1" y="601"/>
                  </a:lnTo>
                  <a:lnTo>
                    <a:pt x="0" y="59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0" y="45"/>
                  </a:lnTo>
                  <a:lnTo>
                    <a:pt x="13" y="47"/>
                  </a:lnTo>
                  <a:lnTo>
                    <a:pt x="15" y="48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20" y="57"/>
                  </a:lnTo>
                  <a:lnTo>
                    <a:pt x="24" y="60"/>
                  </a:lnTo>
                  <a:lnTo>
                    <a:pt x="31" y="62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43" y="58"/>
                  </a:lnTo>
                  <a:lnTo>
                    <a:pt x="47" y="52"/>
                  </a:lnTo>
                  <a:lnTo>
                    <a:pt x="49" y="46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5" y="36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1" y="30"/>
                  </a:lnTo>
                  <a:lnTo>
                    <a:pt x="41" y="2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7" y="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9" y="16"/>
                  </a:lnTo>
                  <a:lnTo>
                    <a:pt x="147" y="16"/>
                  </a:lnTo>
                  <a:lnTo>
                    <a:pt x="147" y="16"/>
                  </a:lnTo>
                  <a:lnTo>
                    <a:pt x="150" y="16"/>
                  </a:lnTo>
                  <a:lnTo>
                    <a:pt x="152" y="14"/>
                  </a:lnTo>
                  <a:lnTo>
                    <a:pt x="159" y="2"/>
                  </a:lnTo>
                  <a:lnTo>
                    <a:pt x="159" y="2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99" name="Freeform 31"/>
            <p:cNvSpPr>
              <a:spLocks/>
            </p:cNvSpPr>
            <p:nvPr/>
          </p:nvSpPr>
          <p:spPr bwMode="auto">
            <a:xfrm>
              <a:off x="2448" y="1159"/>
              <a:ext cx="102" cy="382"/>
            </a:xfrm>
            <a:custGeom>
              <a:avLst/>
              <a:gdLst>
                <a:gd name="T0" fmla="*/ 80 w 102"/>
                <a:gd name="T1" fmla="*/ 214 h 382"/>
                <a:gd name="T2" fmla="*/ 102 w 102"/>
                <a:gd name="T3" fmla="*/ 216 h 382"/>
                <a:gd name="T4" fmla="*/ 102 w 102"/>
                <a:gd name="T5" fmla="*/ 324 h 382"/>
                <a:gd name="T6" fmla="*/ 100 w 102"/>
                <a:gd name="T7" fmla="*/ 324 h 382"/>
                <a:gd name="T8" fmla="*/ 100 w 102"/>
                <a:gd name="T9" fmla="*/ 324 h 382"/>
                <a:gd name="T10" fmla="*/ 96 w 102"/>
                <a:gd name="T11" fmla="*/ 325 h 382"/>
                <a:gd name="T12" fmla="*/ 94 w 102"/>
                <a:gd name="T13" fmla="*/ 326 h 382"/>
                <a:gd name="T14" fmla="*/ 93 w 102"/>
                <a:gd name="T15" fmla="*/ 328 h 382"/>
                <a:gd name="T16" fmla="*/ 92 w 102"/>
                <a:gd name="T17" fmla="*/ 332 h 382"/>
                <a:gd name="T18" fmla="*/ 92 w 102"/>
                <a:gd name="T19" fmla="*/ 347 h 382"/>
                <a:gd name="T20" fmla="*/ 92 w 102"/>
                <a:gd name="T21" fmla="*/ 369 h 382"/>
                <a:gd name="T22" fmla="*/ 92 w 102"/>
                <a:gd name="T23" fmla="*/ 369 h 382"/>
                <a:gd name="T24" fmla="*/ 92 w 102"/>
                <a:gd name="T25" fmla="*/ 371 h 382"/>
                <a:gd name="T26" fmla="*/ 93 w 102"/>
                <a:gd name="T27" fmla="*/ 374 h 382"/>
                <a:gd name="T28" fmla="*/ 95 w 102"/>
                <a:gd name="T29" fmla="*/ 375 h 382"/>
                <a:gd name="T30" fmla="*/ 96 w 102"/>
                <a:gd name="T31" fmla="*/ 376 h 382"/>
                <a:gd name="T32" fmla="*/ 102 w 102"/>
                <a:gd name="T33" fmla="*/ 378 h 382"/>
                <a:gd name="T34" fmla="*/ 102 w 102"/>
                <a:gd name="T35" fmla="*/ 382 h 382"/>
                <a:gd name="T36" fmla="*/ 74 w 102"/>
                <a:gd name="T37" fmla="*/ 379 h 382"/>
                <a:gd name="T38" fmla="*/ 0 w 102"/>
                <a:gd name="T39" fmla="*/ 373 h 382"/>
                <a:gd name="T40" fmla="*/ 0 w 102"/>
                <a:gd name="T41" fmla="*/ 9 h 382"/>
                <a:gd name="T42" fmla="*/ 101 w 102"/>
                <a:gd name="T43" fmla="*/ 0 h 382"/>
                <a:gd name="T44" fmla="*/ 102 w 102"/>
                <a:gd name="T45" fmla="*/ 12 h 382"/>
                <a:gd name="T46" fmla="*/ 102 w 102"/>
                <a:gd name="T47" fmla="*/ 12 h 382"/>
                <a:gd name="T48" fmla="*/ 102 w 102"/>
                <a:gd name="T49" fmla="*/ 37 h 382"/>
                <a:gd name="T50" fmla="*/ 102 w 102"/>
                <a:gd name="T51" fmla="*/ 37 h 382"/>
                <a:gd name="T52" fmla="*/ 99 w 102"/>
                <a:gd name="T53" fmla="*/ 47 h 382"/>
                <a:gd name="T54" fmla="*/ 96 w 102"/>
                <a:gd name="T55" fmla="*/ 56 h 382"/>
                <a:gd name="T56" fmla="*/ 80 w 102"/>
                <a:gd name="T57" fmla="*/ 21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382">
                  <a:moveTo>
                    <a:pt x="80" y="214"/>
                  </a:moveTo>
                  <a:lnTo>
                    <a:pt x="102" y="216"/>
                  </a:lnTo>
                  <a:lnTo>
                    <a:pt x="102" y="324"/>
                  </a:lnTo>
                  <a:lnTo>
                    <a:pt x="100" y="324"/>
                  </a:lnTo>
                  <a:lnTo>
                    <a:pt x="100" y="324"/>
                  </a:lnTo>
                  <a:lnTo>
                    <a:pt x="96" y="325"/>
                  </a:lnTo>
                  <a:lnTo>
                    <a:pt x="94" y="326"/>
                  </a:lnTo>
                  <a:lnTo>
                    <a:pt x="93" y="328"/>
                  </a:lnTo>
                  <a:lnTo>
                    <a:pt x="92" y="332"/>
                  </a:lnTo>
                  <a:lnTo>
                    <a:pt x="92" y="347"/>
                  </a:lnTo>
                  <a:lnTo>
                    <a:pt x="92" y="369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3" y="374"/>
                  </a:lnTo>
                  <a:lnTo>
                    <a:pt x="95" y="375"/>
                  </a:lnTo>
                  <a:lnTo>
                    <a:pt x="96" y="376"/>
                  </a:lnTo>
                  <a:lnTo>
                    <a:pt x="102" y="378"/>
                  </a:lnTo>
                  <a:lnTo>
                    <a:pt x="102" y="382"/>
                  </a:lnTo>
                  <a:lnTo>
                    <a:pt x="74" y="379"/>
                  </a:lnTo>
                  <a:lnTo>
                    <a:pt x="0" y="373"/>
                  </a:lnTo>
                  <a:lnTo>
                    <a:pt x="0" y="9"/>
                  </a:lnTo>
                  <a:lnTo>
                    <a:pt x="101" y="0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99" y="47"/>
                  </a:lnTo>
                  <a:lnTo>
                    <a:pt x="96" y="56"/>
                  </a:lnTo>
                  <a:lnTo>
                    <a:pt x="80" y="214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2825" y="1027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1 w 8"/>
                <a:gd name="T5" fmla="*/ 3 h 7"/>
                <a:gd name="T6" fmla="*/ 1 w 8"/>
                <a:gd name="T7" fmla="*/ 3 h 7"/>
                <a:gd name="T8" fmla="*/ 4 w 8"/>
                <a:gd name="T9" fmla="*/ 6 h 7"/>
                <a:gd name="T10" fmla="*/ 8 w 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6"/>
                  </a:lnTo>
                  <a:lnTo>
                    <a:pt x="8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25" name="Line 33"/>
            <p:cNvSpPr>
              <a:spLocks noChangeShapeType="1"/>
            </p:cNvSpPr>
            <p:nvPr/>
          </p:nvSpPr>
          <p:spPr bwMode="auto">
            <a:xfrm flipH="1">
              <a:off x="2833" y="1034"/>
              <a:ext cx="2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26" name="Freeform 34"/>
            <p:cNvSpPr>
              <a:spLocks/>
            </p:cNvSpPr>
            <p:nvPr/>
          </p:nvSpPr>
          <p:spPr bwMode="auto">
            <a:xfrm>
              <a:off x="2856" y="1034"/>
              <a:ext cx="7" cy="8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8 h 8"/>
                <a:gd name="T4" fmla="*/ 7 w 7"/>
                <a:gd name="T5" fmla="*/ 5 h 8"/>
                <a:gd name="T6" fmla="*/ 5 w 7"/>
                <a:gd name="T7" fmla="*/ 2 h 8"/>
                <a:gd name="T8" fmla="*/ 3 w 7"/>
                <a:gd name="T9" fmla="*/ 1 h 8"/>
                <a:gd name="T10" fmla="*/ 0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lnTo>
                    <a:pt x="7" y="8"/>
                  </a:lnTo>
                  <a:lnTo>
                    <a:pt x="7" y="5"/>
                  </a:lnTo>
                  <a:lnTo>
                    <a:pt x="5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27" name="Line 35"/>
            <p:cNvSpPr>
              <a:spLocks noChangeShapeType="1"/>
            </p:cNvSpPr>
            <p:nvPr/>
          </p:nvSpPr>
          <p:spPr bwMode="auto">
            <a:xfrm flipV="1">
              <a:off x="2863" y="1042"/>
              <a:ext cx="0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28" name="Freeform 36"/>
            <p:cNvSpPr>
              <a:spLocks/>
            </p:cNvSpPr>
            <p:nvPr/>
          </p:nvSpPr>
          <p:spPr bwMode="auto">
            <a:xfrm>
              <a:off x="2863" y="1064"/>
              <a:ext cx="5" cy="4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2 w 5"/>
                <a:gd name="T5" fmla="*/ 2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2852" y="1065"/>
              <a:ext cx="47" cy="48"/>
            </a:xfrm>
            <a:custGeom>
              <a:avLst/>
              <a:gdLst>
                <a:gd name="T0" fmla="*/ 0 w 47"/>
                <a:gd name="T1" fmla="*/ 26 h 48"/>
                <a:gd name="T2" fmla="*/ 0 w 47"/>
                <a:gd name="T3" fmla="*/ 26 h 48"/>
                <a:gd name="T4" fmla="*/ 1 w 47"/>
                <a:gd name="T5" fmla="*/ 30 h 48"/>
                <a:gd name="T6" fmla="*/ 2 w 47"/>
                <a:gd name="T7" fmla="*/ 35 h 48"/>
                <a:gd name="T8" fmla="*/ 4 w 47"/>
                <a:gd name="T9" fmla="*/ 39 h 48"/>
                <a:gd name="T10" fmla="*/ 8 w 47"/>
                <a:gd name="T11" fmla="*/ 42 h 48"/>
                <a:gd name="T12" fmla="*/ 11 w 47"/>
                <a:gd name="T13" fmla="*/ 44 h 48"/>
                <a:gd name="T14" fmla="*/ 16 w 47"/>
                <a:gd name="T15" fmla="*/ 47 h 48"/>
                <a:gd name="T16" fmla="*/ 21 w 47"/>
                <a:gd name="T17" fmla="*/ 48 h 48"/>
                <a:gd name="T18" fmla="*/ 25 w 47"/>
                <a:gd name="T19" fmla="*/ 48 h 48"/>
                <a:gd name="T20" fmla="*/ 25 w 47"/>
                <a:gd name="T21" fmla="*/ 48 h 48"/>
                <a:gd name="T22" fmla="*/ 30 w 47"/>
                <a:gd name="T23" fmla="*/ 47 h 48"/>
                <a:gd name="T24" fmla="*/ 35 w 47"/>
                <a:gd name="T25" fmla="*/ 46 h 48"/>
                <a:gd name="T26" fmla="*/ 38 w 47"/>
                <a:gd name="T27" fmla="*/ 43 h 48"/>
                <a:gd name="T28" fmla="*/ 42 w 47"/>
                <a:gd name="T29" fmla="*/ 40 h 48"/>
                <a:gd name="T30" fmla="*/ 44 w 47"/>
                <a:gd name="T31" fmla="*/ 36 h 48"/>
                <a:gd name="T32" fmla="*/ 46 w 47"/>
                <a:gd name="T33" fmla="*/ 32 h 48"/>
                <a:gd name="T34" fmla="*/ 47 w 47"/>
                <a:gd name="T35" fmla="*/ 27 h 48"/>
                <a:gd name="T36" fmla="*/ 47 w 47"/>
                <a:gd name="T37" fmla="*/ 22 h 48"/>
                <a:gd name="T38" fmla="*/ 47 w 47"/>
                <a:gd name="T39" fmla="*/ 22 h 48"/>
                <a:gd name="T40" fmla="*/ 46 w 47"/>
                <a:gd name="T41" fmla="*/ 18 h 48"/>
                <a:gd name="T42" fmla="*/ 45 w 47"/>
                <a:gd name="T43" fmla="*/ 14 h 48"/>
                <a:gd name="T44" fmla="*/ 43 w 47"/>
                <a:gd name="T45" fmla="*/ 10 h 48"/>
                <a:gd name="T46" fmla="*/ 39 w 47"/>
                <a:gd name="T47" fmla="*/ 6 h 48"/>
                <a:gd name="T48" fmla="*/ 36 w 47"/>
                <a:gd name="T49" fmla="*/ 4 h 48"/>
                <a:gd name="T50" fmla="*/ 31 w 47"/>
                <a:gd name="T51" fmla="*/ 1 h 48"/>
                <a:gd name="T52" fmla="*/ 28 w 47"/>
                <a:gd name="T53" fmla="*/ 0 h 48"/>
                <a:gd name="T54" fmla="*/ 22 w 47"/>
                <a:gd name="T55" fmla="*/ 0 h 48"/>
                <a:gd name="T56" fmla="*/ 22 w 47"/>
                <a:gd name="T57" fmla="*/ 0 h 48"/>
                <a:gd name="T58" fmla="*/ 16 w 47"/>
                <a:gd name="T5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48">
                  <a:moveTo>
                    <a:pt x="0" y="26"/>
                  </a:moveTo>
                  <a:lnTo>
                    <a:pt x="0" y="26"/>
                  </a:lnTo>
                  <a:lnTo>
                    <a:pt x="1" y="30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8" y="42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30" y="47"/>
                  </a:lnTo>
                  <a:lnTo>
                    <a:pt x="35" y="46"/>
                  </a:lnTo>
                  <a:lnTo>
                    <a:pt x="38" y="43"/>
                  </a:lnTo>
                  <a:lnTo>
                    <a:pt x="42" y="40"/>
                  </a:lnTo>
                  <a:lnTo>
                    <a:pt x="44" y="36"/>
                  </a:lnTo>
                  <a:lnTo>
                    <a:pt x="46" y="32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18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39" y="6"/>
                  </a:lnTo>
                  <a:lnTo>
                    <a:pt x="36" y="4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2849" y="1087"/>
              <a:ext cx="3" cy="4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2 w 3"/>
                <a:gd name="T5" fmla="*/ 1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3" name="Line 39"/>
            <p:cNvSpPr>
              <a:spLocks noChangeShapeType="1"/>
            </p:cNvSpPr>
            <p:nvPr/>
          </p:nvSpPr>
          <p:spPr bwMode="auto">
            <a:xfrm>
              <a:off x="2807" y="1087"/>
              <a:ext cx="4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2803" y="1087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1 w 4"/>
                <a:gd name="T5" fmla="*/ 1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5" name="Line 41"/>
            <p:cNvSpPr>
              <a:spLocks noChangeShapeType="1"/>
            </p:cNvSpPr>
            <p:nvPr/>
          </p:nvSpPr>
          <p:spPr bwMode="auto">
            <a:xfrm flipV="1">
              <a:off x="2803" y="1091"/>
              <a:ext cx="0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2803" y="1112"/>
              <a:ext cx="5" cy="10"/>
            </a:xfrm>
            <a:custGeom>
              <a:avLst/>
              <a:gdLst>
                <a:gd name="T0" fmla="*/ 0 w 5"/>
                <a:gd name="T1" fmla="*/ 0 h 10"/>
                <a:gd name="T2" fmla="*/ 0 w 5"/>
                <a:gd name="T3" fmla="*/ 0 h 10"/>
                <a:gd name="T4" fmla="*/ 1 w 5"/>
                <a:gd name="T5" fmla="*/ 5 h 10"/>
                <a:gd name="T6" fmla="*/ 5 w 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5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7" name="Line 43"/>
            <p:cNvSpPr>
              <a:spLocks noChangeShapeType="1"/>
            </p:cNvSpPr>
            <p:nvPr/>
          </p:nvSpPr>
          <p:spPr bwMode="auto">
            <a:xfrm flipH="1" flipV="1">
              <a:off x="2808" y="1122"/>
              <a:ext cx="24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2832" y="1146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4 w 9"/>
                <a:gd name="T5" fmla="*/ 4 h 5"/>
                <a:gd name="T6" fmla="*/ 9 w 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9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9" name="Line 45"/>
            <p:cNvSpPr>
              <a:spLocks noChangeShapeType="1"/>
            </p:cNvSpPr>
            <p:nvPr/>
          </p:nvSpPr>
          <p:spPr bwMode="auto">
            <a:xfrm flipH="1" flipV="1">
              <a:off x="2841" y="1151"/>
              <a:ext cx="58" cy="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2899" y="1156"/>
              <a:ext cx="7" cy="8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8 h 8"/>
                <a:gd name="T4" fmla="*/ 7 w 7"/>
                <a:gd name="T5" fmla="*/ 4 h 8"/>
                <a:gd name="T6" fmla="*/ 5 w 7"/>
                <a:gd name="T7" fmla="*/ 2 h 8"/>
                <a:gd name="T8" fmla="*/ 3 w 7"/>
                <a:gd name="T9" fmla="*/ 1 h 8"/>
                <a:gd name="T10" fmla="*/ 0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lnTo>
                    <a:pt x="7" y="8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41" name="Line 47"/>
            <p:cNvSpPr>
              <a:spLocks noChangeShapeType="1"/>
            </p:cNvSpPr>
            <p:nvPr/>
          </p:nvSpPr>
          <p:spPr bwMode="auto">
            <a:xfrm flipV="1">
              <a:off x="2906" y="1164"/>
              <a:ext cx="0" cy="3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42" name="Line 48"/>
            <p:cNvSpPr>
              <a:spLocks noChangeShapeType="1"/>
            </p:cNvSpPr>
            <p:nvPr/>
          </p:nvSpPr>
          <p:spPr bwMode="auto">
            <a:xfrm flipV="1">
              <a:off x="2891" y="1501"/>
              <a:ext cx="15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43" name="Line 49"/>
            <p:cNvSpPr>
              <a:spLocks noChangeShapeType="1"/>
            </p:cNvSpPr>
            <p:nvPr/>
          </p:nvSpPr>
          <p:spPr bwMode="auto">
            <a:xfrm flipV="1">
              <a:off x="2817" y="1532"/>
              <a:ext cx="74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44" name="Freeform 50"/>
            <p:cNvSpPr>
              <a:spLocks/>
            </p:cNvSpPr>
            <p:nvPr/>
          </p:nvSpPr>
          <p:spPr bwMode="auto">
            <a:xfrm>
              <a:off x="2815" y="1538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1 w 2"/>
                <a:gd name="T5" fmla="*/ 2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45" name="Line 51"/>
            <p:cNvSpPr>
              <a:spLocks noChangeShapeType="1"/>
            </p:cNvSpPr>
            <p:nvPr/>
          </p:nvSpPr>
          <p:spPr bwMode="auto">
            <a:xfrm flipV="1">
              <a:off x="2815" y="1542"/>
              <a:ext cx="0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46" name="Freeform 52"/>
            <p:cNvSpPr>
              <a:spLocks/>
            </p:cNvSpPr>
            <p:nvPr/>
          </p:nvSpPr>
          <p:spPr bwMode="auto">
            <a:xfrm>
              <a:off x="2815" y="1565"/>
              <a:ext cx="4" cy="5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1 w 4"/>
                <a:gd name="T7" fmla="*/ 4 h 5"/>
                <a:gd name="T8" fmla="*/ 2 w 4"/>
                <a:gd name="T9" fmla="*/ 5 h 5"/>
                <a:gd name="T10" fmla="*/ 4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47" name="Line 53"/>
            <p:cNvSpPr>
              <a:spLocks noChangeShapeType="1"/>
            </p:cNvSpPr>
            <p:nvPr/>
          </p:nvSpPr>
          <p:spPr bwMode="auto">
            <a:xfrm flipH="1">
              <a:off x="2819" y="1570"/>
              <a:ext cx="7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48" name="Freeform 54"/>
            <p:cNvSpPr>
              <a:spLocks/>
            </p:cNvSpPr>
            <p:nvPr/>
          </p:nvSpPr>
          <p:spPr bwMode="auto">
            <a:xfrm>
              <a:off x="2890" y="1562"/>
              <a:ext cx="29" cy="8"/>
            </a:xfrm>
            <a:custGeom>
              <a:avLst/>
              <a:gdLst>
                <a:gd name="T0" fmla="*/ 29 w 29"/>
                <a:gd name="T1" fmla="*/ 8 h 8"/>
                <a:gd name="T2" fmla="*/ 29 w 29"/>
                <a:gd name="T3" fmla="*/ 8 h 8"/>
                <a:gd name="T4" fmla="*/ 26 w 29"/>
                <a:gd name="T5" fmla="*/ 3 h 8"/>
                <a:gd name="T6" fmla="*/ 21 w 29"/>
                <a:gd name="T7" fmla="*/ 1 h 8"/>
                <a:gd name="T8" fmla="*/ 15 w 29"/>
                <a:gd name="T9" fmla="*/ 0 h 8"/>
                <a:gd name="T10" fmla="*/ 9 w 29"/>
                <a:gd name="T11" fmla="*/ 1 h 8"/>
                <a:gd name="T12" fmla="*/ 9 w 29"/>
                <a:gd name="T13" fmla="*/ 1 h 8"/>
                <a:gd name="T14" fmla="*/ 4 w 29"/>
                <a:gd name="T15" fmla="*/ 3 h 8"/>
                <a:gd name="T16" fmla="*/ 4 w 29"/>
                <a:gd name="T17" fmla="*/ 3 h 8"/>
                <a:gd name="T18" fmla="*/ 0 w 29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8">
                  <a:moveTo>
                    <a:pt x="29" y="8"/>
                  </a:moveTo>
                  <a:lnTo>
                    <a:pt x="29" y="8"/>
                  </a:lnTo>
                  <a:lnTo>
                    <a:pt x="26" y="3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49" name="Line 55"/>
            <p:cNvSpPr>
              <a:spLocks noChangeShapeType="1"/>
            </p:cNvSpPr>
            <p:nvPr/>
          </p:nvSpPr>
          <p:spPr bwMode="auto">
            <a:xfrm flipH="1">
              <a:off x="2919" y="1570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50" name="Freeform 56"/>
            <p:cNvSpPr>
              <a:spLocks/>
            </p:cNvSpPr>
            <p:nvPr/>
          </p:nvSpPr>
          <p:spPr bwMode="auto">
            <a:xfrm>
              <a:off x="2921" y="1555"/>
              <a:ext cx="15" cy="15"/>
            </a:xfrm>
            <a:custGeom>
              <a:avLst/>
              <a:gdLst>
                <a:gd name="T0" fmla="*/ 0 w 15"/>
                <a:gd name="T1" fmla="*/ 15 h 15"/>
                <a:gd name="T2" fmla="*/ 0 w 15"/>
                <a:gd name="T3" fmla="*/ 15 h 15"/>
                <a:gd name="T4" fmla="*/ 6 w 15"/>
                <a:gd name="T5" fmla="*/ 14 h 15"/>
                <a:gd name="T6" fmla="*/ 11 w 15"/>
                <a:gd name="T7" fmla="*/ 10 h 15"/>
                <a:gd name="T8" fmla="*/ 14 w 15"/>
                <a:gd name="T9" fmla="*/ 6 h 15"/>
                <a:gd name="T10" fmla="*/ 15 w 1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lnTo>
                    <a:pt x="0" y="15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51" name="Freeform 57"/>
            <p:cNvSpPr>
              <a:spLocks/>
            </p:cNvSpPr>
            <p:nvPr/>
          </p:nvSpPr>
          <p:spPr bwMode="auto">
            <a:xfrm>
              <a:off x="2936" y="1008"/>
              <a:ext cx="0" cy="547"/>
            </a:xfrm>
            <a:custGeom>
              <a:avLst/>
              <a:gdLst>
                <a:gd name="T0" fmla="*/ 0 h 547"/>
                <a:gd name="T1" fmla="*/ 493 h 547"/>
                <a:gd name="T2" fmla="*/ 547 h 5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47">
                  <a:moveTo>
                    <a:pt x="0" y="0"/>
                  </a:moveTo>
                  <a:lnTo>
                    <a:pt x="0" y="493"/>
                  </a:lnTo>
                  <a:lnTo>
                    <a:pt x="0" y="54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52" name="Freeform 58"/>
            <p:cNvSpPr>
              <a:spLocks/>
            </p:cNvSpPr>
            <p:nvPr/>
          </p:nvSpPr>
          <p:spPr bwMode="auto">
            <a:xfrm>
              <a:off x="2934" y="1005"/>
              <a:ext cx="2" cy="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2 w 2"/>
                <a:gd name="T5" fmla="*/ 1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53" name="Line 59"/>
            <p:cNvSpPr>
              <a:spLocks noChangeShapeType="1"/>
            </p:cNvSpPr>
            <p:nvPr/>
          </p:nvSpPr>
          <p:spPr bwMode="auto">
            <a:xfrm>
              <a:off x="2929" y="1005"/>
              <a:ext cx="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54" name="Freeform 60"/>
            <p:cNvSpPr>
              <a:spLocks/>
            </p:cNvSpPr>
            <p:nvPr/>
          </p:nvSpPr>
          <p:spPr bwMode="auto">
            <a:xfrm>
              <a:off x="2920" y="1005"/>
              <a:ext cx="9" cy="6"/>
            </a:xfrm>
            <a:custGeom>
              <a:avLst/>
              <a:gdLst>
                <a:gd name="T0" fmla="*/ 9 w 9"/>
                <a:gd name="T1" fmla="*/ 0 h 6"/>
                <a:gd name="T2" fmla="*/ 9 w 9"/>
                <a:gd name="T3" fmla="*/ 0 h 6"/>
                <a:gd name="T4" fmla="*/ 6 w 9"/>
                <a:gd name="T5" fmla="*/ 0 h 6"/>
                <a:gd name="T6" fmla="*/ 4 w 9"/>
                <a:gd name="T7" fmla="*/ 2 h 6"/>
                <a:gd name="T8" fmla="*/ 1 w 9"/>
                <a:gd name="T9" fmla="*/ 3 h 6"/>
                <a:gd name="T10" fmla="*/ 0 w 9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55" name="Freeform 61"/>
            <p:cNvSpPr>
              <a:spLocks/>
            </p:cNvSpPr>
            <p:nvPr/>
          </p:nvSpPr>
          <p:spPr bwMode="auto">
            <a:xfrm>
              <a:off x="2888" y="992"/>
              <a:ext cx="32" cy="30"/>
            </a:xfrm>
            <a:custGeom>
              <a:avLst/>
              <a:gdLst>
                <a:gd name="T0" fmla="*/ 6 w 32"/>
                <a:gd name="T1" fmla="*/ 0 h 30"/>
                <a:gd name="T2" fmla="*/ 6 w 32"/>
                <a:gd name="T3" fmla="*/ 0 h 30"/>
                <a:gd name="T4" fmla="*/ 1 w 32"/>
                <a:gd name="T5" fmla="*/ 6 h 30"/>
                <a:gd name="T6" fmla="*/ 0 w 32"/>
                <a:gd name="T7" fmla="*/ 13 h 30"/>
                <a:gd name="T8" fmla="*/ 1 w 32"/>
                <a:gd name="T9" fmla="*/ 19 h 30"/>
                <a:gd name="T10" fmla="*/ 4 w 32"/>
                <a:gd name="T11" fmla="*/ 25 h 30"/>
                <a:gd name="T12" fmla="*/ 4 w 32"/>
                <a:gd name="T13" fmla="*/ 25 h 30"/>
                <a:gd name="T14" fmla="*/ 10 w 32"/>
                <a:gd name="T15" fmla="*/ 28 h 30"/>
                <a:gd name="T16" fmla="*/ 16 w 32"/>
                <a:gd name="T17" fmla="*/ 30 h 30"/>
                <a:gd name="T18" fmla="*/ 23 w 32"/>
                <a:gd name="T19" fmla="*/ 29 h 30"/>
                <a:gd name="T20" fmla="*/ 28 w 32"/>
                <a:gd name="T21" fmla="*/ 26 h 30"/>
                <a:gd name="T22" fmla="*/ 28 w 32"/>
                <a:gd name="T23" fmla="*/ 26 h 30"/>
                <a:gd name="T24" fmla="*/ 31 w 32"/>
                <a:gd name="T25" fmla="*/ 22 h 30"/>
                <a:gd name="T26" fmla="*/ 32 w 32"/>
                <a:gd name="T2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0">
                  <a:moveTo>
                    <a:pt x="6" y="0"/>
                  </a:moveTo>
                  <a:lnTo>
                    <a:pt x="6" y="0"/>
                  </a:lnTo>
                  <a:lnTo>
                    <a:pt x="1" y="6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0" y="28"/>
                  </a:lnTo>
                  <a:lnTo>
                    <a:pt x="16" y="30"/>
                  </a:lnTo>
                  <a:lnTo>
                    <a:pt x="23" y="29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1" y="22"/>
                  </a:lnTo>
                  <a:lnTo>
                    <a:pt x="32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00" name="Freeform 62"/>
            <p:cNvSpPr>
              <a:spLocks/>
            </p:cNvSpPr>
            <p:nvPr/>
          </p:nvSpPr>
          <p:spPr bwMode="auto">
            <a:xfrm>
              <a:off x="2894" y="986"/>
              <a:ext cx="2" cy="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2 w 2"/>
                <a:gd name="T5" fmla="*/ 4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01" name="Line 63"/>
            <p:cNvSpPr>
              <a:spLocks noChangeShapeType="1"/>
            </p:cNvSpPr>
            <p:nvPr/>
          </p:nvSpPr>
          <p:spPr bwMode="auto">
            <a:xfrm>
              <a:off x="2896" y="964"/>
              <a:ext cx="0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02" name="Freeform 64"/>
            <p:cNvSpPr>
              <a:spLocks/>
            </p:cNvSpPr>
            <p:nvPr/>
          </p:nvSpPr>
          <p:spPr bwMode="auto">
            <a:xfrm>
              <a:off x="2891" y="960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4 h 4"/>
                <a:gd name="T4" fmla="*/ 5 w 5"/>
                <a:gd name="T5" fmla="*/ 2 h 4"/>
                <a:gd name="T6" fmla="*/ 4 w 5"/>
                <a:gd name="T7" fmla="*/ 1 h 4"/>
                <a:gd name="T8" fmla="*/ 3 w 5"/>
                <a:gd name="T9" fmla="*/ 0 h 4"/>
                <a:gd name="T10" fmla="*/ 0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03" name="Line 65"/>
            <p:cNvSpPr>
              <a:spLocks noChangeShapeType="1"/>
            </p:cNvSpPr>
            <p:nvPr/>
          </p:nvSpPr>
          <p:spPr bwMode="auto">
            <a:xfrm>
              <a:off x="2853" y="960"/>
              <a:ext cx="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04" name="Freeform 66"/>
            <p:cNvSpPr>
              <a:spLocks/>
            </p:cNvSpPr>
            <p:nvPr/>
          </p:nvSpPr>
          <p:spPr bwMode="auto">
            <a:xfrm>
              <a:off x="2849" y="960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2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05" name="Line 67"/>
            <p:cNvSpPr>
              <a:spLocks noChangeShapeType="1"/>
            </p:cNvSpPr>
            <p:nvPr/>
          </p:nvSpPr>
          <p:spPr bwMode="auto">
            <a:xfrm flipV="1">
              <a:off x="2842" y="962"/>
              <a:ext cx="7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06" name="Freeform 68"/>
            <p:cNvSpPr>
              <a:spLocks/>
            </p:cNvSpPr>
            <p:nvPr/>
          </p:nvSpPr>
          <p:spPr bwMode="auto">
            <a:xfrm>
              <a:off x="2838" y="974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07" name="Freeform 69"/>
            <p:cNvSpPr>
              <a:spLocks/>
            </p:cNvSpPr>
            <p:nvPr/>
          </p:nvSpPr>
          <p:spPr bwMode="auto">
            <a:xfrm>
              <a:off x="2789" y="976"/>
              <a:ext cx="49" cy="0"/>
            </a:xfrm>
            <a:custGeom>
              <a:avLst/>
              <a:gdLst>
                <a:gd name="T0" fmla="*/ 0 w 49"/>
                <a:gd name="T1" fmla="*/ 31 w 49"/>
                <a:gd name="T2" fmla="*/ 49 w 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9">
                  <a:moveTo>
                    <a:pt x="0" y="0"/>
                  </a:moveTo>
                  <a:lnTo>
                    <a:pt x="31" y="0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08" name="Freeform 70"/>
            <p:cNvSpPr>
              <a:spLocks/>
            </p:cNvSpPr>
            <p:nvPr/>
          </p:nvSpPr>
          <p:spPr bwMode="auto">
            <a:xfrm>
              <a:off x="2784" y="974"/>
              <a:ext cx="5" cy="2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3 w 5"/>
                <a:gd name="T5" fmla="*/ 2 h 2"/>
                <a:gd name="T6" fmla="*/ 5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09" name="Line 71"/>
            <p:cNvSpPr>
              <a:spLocks noChangeShapeType="1"/>
            </p:cNvSpPr>
            <p:nvPr/>
          </p:nvSpPr>
          <p:spPr bwMode="auto">
            <a:xfrm>
              <a:off x="2778" y="962"/>
              <a:ext cx="6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10" name="Freeform 72"/>
            <p:cNvSpPr>
              <a:spLocks/>
            </p:cNvSpPr>
            <p:nvPr/>
          </p:nvSpPr>
          <p:spPr bwMode="auto">
            <a:xfrm>
              <a:off x="2774" y="960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11" name="Freeform 73"/>
            <p:cNvSpPr>
              <a:spLocks/>
            </p:cNvSpPr>
            <p:nvPr/>
          </p:nvSpPr>
          <p:spPr bwMode="auto">
            <a:xfrm>
              <a:off x="2565" y="960"/>
              <a:ext cx="209" cy="0"/>
            </a:xfrm>
            <a:custGeom>
              <a:avLst/>
              <a:gdLst>
                <a:gd name="T0" fmla="*/ 0 w 209"/>
                <a:gd name="T1" fmla="*/ 27 w 209"/>
                <a:gd name="T2" fmla="*/ 105 w 209"/>
                <a:gd name="T3" fmla="*/ 182 w 209"/>
                <a:gd name="T4" fmla="*/ 209 w 2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9">
                  <a:moveTo>
                    <a:pt x="0" y="0"/>
                  </a:moveTo>
                  <a:lnTo>
                    <a:pt x="27" y="0"/>
                  </a:lnTo>
                  <a:lnTo>
                    <a:pt x="105" y="0"/>
                  </a:lnTo>
                  <a:lnTo>
                    <a:pt x="182" y="0"/>
                  </a:lnTo>
                  <a:lnTo>
                    <a:pt x="2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12" name="Freeform 74"/>
            <p:cNvSpPr>
              <a:spLocks/>
            </p:cNvSpPr>
            <p:nvPr/>
          </p:nvSpPr>
          <p:spPr bwMode="auto">
            <a:xfrm>
              <a:off x="2562" y="960"/>
              <a:ext cx="3" cy="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13" name="Line 75"/>
            <p:cNvSpPr>
              <a:spLocks noChangeShapeType="1"/>
            </p:cNvSpPr>
            <p:nvPr/>
          </p:nvSpPr>
          <p:spPr bwMode="auto">
            <a:xfrm flipV="1">
              <a:off x="2555" y="962"/>
              <a:ext cx="7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14" name="Freeform 76"/>
            <p:cNvSpPr>
              <a:spLocks/>
            </p:cNvSpPr>
            <p:nvPr/>
          </p:nvSpPr>
          <p:spPr bwMode="auto">
            <a:xfrm>
              <a:off x="2550" y="974"/>
              <a:ext cx="5" cy="2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3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15" name="Line 77"/>
            <p:cNvSpPr>
              <a:spLocks noChangeShapeType="1"/>
            </p:cNvSpPr>
            <p:nvPr/>
          </p:nvSpPr>
          <p:spPr bwMode="auto">
            <a:xfrm>
              <a:off x="2502" y="976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16" name="Freeform 78"/>
            <p:cNvSpPr>
              <a:spLocks/>
            </p:cNvSpPr>
            <p:nvPr/>
          </p:nvSpPr>
          <p:spPr bwMode="auto">
            <a:xfrm>
              <a:off x="2497" y="974"/>
              <a:ext cx="5" cy="2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17" name="Line 79"/>
            <p:cNvSpPr>
              <a:spLocks noChangeShapeType="1"/>
            </p:cNvSpPr>
            <p:nvPr/>
          </p:nvSpPr>
          <p:spPr bwMode="auto">
            <a:xfrm>
              <a:off x="2490" y="962"/>
              <a:ext cx="7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18" name="Freeform 80"/>
            <p:cNvSpPr>
              <a:spLocks/>
            </p:cNvSpPr>
            <p:nvPr/>
          </p:nvSpPr>
          <p:spPr bwMode="auto">
            <a:xfrm>
              <a:off x="2486" y="960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3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19" name="Line 81"/>
            <p:cNvSpPr>
              <a:spLocks noChangeShapeType="1"/>
            </p:cNvSpPr>
            <p:nvPr/>
          </p:nvSpPr>
          <p:spPr bwMode="auto">
            <a:xfrm>
              <a:off x="2448" y="960"/>
              <a:ext cx="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20" name="Freeform 82"/>
            <p:cNvSpPr>
              <a:spLocks/>
            </p:cNvSpPr>
            <p:nvPr/>
          </p:nvSpPr>
          <p:spPr bwMode="auto">
            <a:xfrm>
              <a:off x="2444" y="960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1 w 4"/>
                <a:gd name="T7" fmla="*/ 1 h 4"/>
                <a:gd name="T8" fmla="*/ 0 w 4"/>
                <a:gd name="T9" fmla="*/ 2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21" name="Freeform 83"/>
            <p:cNvSpPr>
              <a:spLocks/>
            </p:cNvSpPr>
            <p:nvPr/>
          </p:nvSpPr>
          <p:spPr bwMode="auto">
            <a:xfrm>
              <a:off x="2677" y="991"/>
              <a:ext cx="70" cy="0"/>
            </a:xfrm>
            <a:custGeom>
              <a:avLst/>
              <a:gdLst>
                <a:gd name="T0" fmla="*/ 70 w 70"/>
                <a:gd name="T1" fmla="*/ 18 w 70"/>
                <a:gd name="T2" fmla="*/ 0 w 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0">
                  <a:moveTo>
                    <a:pt x="70" y="0"/>
                  </a:move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22" name="Freeform 84"/>
            <p:cNvSpPr>
              <a:spLocks/>
            </p:cNvSpPr>
            <p:nvPr/>
          </p:nvSpPr>
          <p:spPr bwMode="auto">
            <a:xfrm>
              <a:off x="2592" y="991"/>
              <a:ext cx="71" cy="0"/>
            </a:xfrm>
            <a:custGeom>
              <a:avLst/>
              <a:gdLst>
                <a:gd name="T0" fmla="*/ 71 w 71"/>
                <a:gd name="T1" fmla="*/ 52 w 71"/>
                <a:gd name="T2" fmla="*/ 0 w 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1">
                  <a:moveTo>
                    <a:pt x="71" y="0"/>
                  </a:moveTo>
                  <a:lnTo>
                    <a:pt x="5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23" name="Freeform 85"/>
            <p:cNvSpPr>
              <a:spLocks/>
            </p:cNvSpPr>
            <p:nvPr/>
          </p:nvSpPr>
          <p:spPr bwMode="auto">
            <a:xfrm>
              <a:off x="2663" y="990"/>
              <a:ext cx="3" cy="1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2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24" name="Freeform 86"/>
            <p:cNvSpPr>
              <a:spLocks/>
            </p:cNvSpPr>
            <p:nvPr/>
          </p:nvSpPr>
          <p:spPr bwMode="auto">
            <a:xfrm>
              <a:off x="2666" y="986"/>
              <a:ext cx="4" cy="4"/>
            </a:xfrm>
            <a:custGeom>
              <a:avLst/>
              <a:gdLst>
                <a:gd name="T0" fmla="*/ 4 w 4"/>
                <a:gd name="T1" fmla="*/ 0 h 4"/>
                <a:gd name="T2" fmla="*/ 3 w 4"/>
                <a:gd name="T3" fmla="*/ 3 h 4"/>
                <a:gd name="T4" fmla="*/ 0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3" y="3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25" name="Freeform 87"/>
            <p:cNvSpPr>
              <a:spLocks/>
            </p:cNvSpPr>
            <p:nvPr/>
          </p:nvSpPr>
          <p:spPr bwMode="auto">
            <a:xfrm>
              <a:off x="2670" y="986"/>
              <a:ext cx="3" cy="4"/>
            </a:xfrm>
            <a:custGeom>
              <a:avLst/>
              <a:gdLst>
                <a:gd name="T0" fmla="*/ 3 w 3"/>
                <a:gd name="T1" fmla="*/ 4 h 4"/>
                <a:gd name="T2" fmla="*/ 1 w 3"/>
                <a:gd name="T3" fmla="*/ 3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26" name="Freeform 88"/>
            <p:cNvSpPr>
              <a:spLocks/>
            </p:cNvSpPr>
            <p:nvPr/>
          </p:nvSpPr>
          <p:spPr bwMode="auto">
            <a:xfrm>
              <a:off x="2673" y="990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1 w 4"/>
                <a:gd name="T5" fmla="*/ 1 h 1"/>
                <a:gd name="T6" fmla="*/ 4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27" name="Line 89"/>
            <p:cNvSpPr>
              <a:spLocks noChangeShapeType="1"/>
            </p:cNvSpPr>
            <p:nvPr/>
          </p:nvSpPr>
          <p:spPr bwMode="auto">
            <a:xfrm flipV="1">
              <a:off x="2825" y="1013"/>
              <a:ext cx="0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28" name="Freeform 90"/>
            <p:cNvSpPr>
              <a:spLocks/>
            </p:cNvSpPr>
            <p:nvPr/>
          </p:nvSpPr>
          <p:spPr bwMode="auto">
            <a:xfrm>
              <a:off x="2820" y="1008"/>
              <a:ext cx="5" cy="5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5 h 5"/>
                <a:gd name="T4" fmla="*/ 5 w 5"/>
                <a:gd name="T5" fmla="*/ 3 h 5"/>
                <a:gd name="T6" fmla="*/ 4 w 5"/>
                <a:gd name="T7" fmla="*/ 2 h 5"/>
                <a:gd name="T8" fmla="*/ 3 w 5"/>
                <a:gd name="T9" fmla="*/ 0 h 5"/>
                <a:gd name="T10" fmla="*/ 0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29" name="Line 91"/>
            <p:cNvSpPr>
              <a:spLocks noChangeShapeType="1"/>
            </p:cNvSpPr>
            <p:nvPr/>
          </p:nvSpPr>
          <p:spPr bwMode="auto">
            <a:xfrm flipH="1">
              <a:off x="2766" y="1008"/>
              <a:ext cx="5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30" name="Freeform 92"/>
            <p:cNvSpPr>
              <a:spLocks/>
            </p:cNvSpPr>
            <p:nvPr/>
          </p:nvSpPr>
          <p:spPr bwMode="auto">
            <a:xfrm>
              <a:off x="2760" y="1004"/>
              <a:ext cx="6" cy="4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2 w 6"/>
                <a:gd name="T5" fmla="*/ 3 h 4"/>
                <a:gd name="T6" fmla="*/ 6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6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31" name="Line 93"/>
            <p:cNvSpPr>
              <a:spLocks noChangeShapeType="1"/>
            </p:cNvSpPr>
            <p:nvPr/>
          </p:nvSpPr>
          <p:spPr bwMode="auto">
            <a:xfrm flipH="1" flipV="1">
              <a:off x="2754" y="996"/>
              <a:ext cx="6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32" name="Freeform 94"/>
            <p:cNvSpPr>
              <a:spLocks/>
            </p:cNvSpPr>
            <p:nvPr/>
          </p:nvSpPr>
          <p:spPr bwMode="auto">
            <a:xfrm>
              <a:off x="2747" y="991"/>
              <a:ext cx="7" cy="5"/>
            </a:xfrm>
            <a:custGeom>
              <a:avLst/>
              <a:gdLst>
                <a:gd name="T0" fmla="*/ 7 w 7"/>
                <a:gd name="T1" fmla="*/ 5 h 5"/>
                <a:gd name="T2" fmla="*/ 7 w 7"/>
                <a:gd name="T3" fmla="*/ 5 h 5"/>
                <a:gd name="T4" fmla="*/ 5 w 7"/>
                <a:gd name="T5" fmla="*/ 1 h 5"/>
                <a:gd name="T6" fmla="*/ 0 w 7"/>
                <a:gd name="T7" fmla="*/ 0 h 5"/>
                <a:gd name="T8" fmla="*/ 0 w 7"/>
                <a:gd name="T9" fmla="*/ 0 h 5"/>
                <a:gd name="T10" fmla="*/ 0 w 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5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33" name="Freeform 95"/>
            <p:cNvSpPr>
              <a:spLocks/>
            </p:cNvSpPr>
            <p:nvPr/>
          </p:nvSpPr>
          <p:spPr bwMode="auto">
            <a:xfrm>
              <a:off x="2585" y="991"/>
              <a:ext cx="7" cy="5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0 h 5"/>
                <a:gd name="T4" fmla="*/ 2 w 7"/>
                <a:gd name="T5" fmla="*/ 1 h 5"/>
                <a:gd name="T6" fmla="*/ 0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0"/>
                  </a:lnTo>
                  <a:lnTo>
                    <a:pt x="2" y="1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34" name="Line 96"/>
            <p:cNvSpPr>
              <a:spLocks noChangeShapeType="1"/>
            </p:cNvSpPr>
            <p:nvPr/>
          </p:nvSpPr>
          <p:spPr bwMode="auto">
            <a:xfrm flipH="1">
              <a:off x="2579" y="996"/>
              <a:ext cx="6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35" name="Freeform 97"/>
            <p:cNvSpPr>
              <a:spLocks/>
            </p:cNvSpPr>
            <p:nvPr/>
          </p:nvSpPr>
          <p:spPr bwMode="auto">
            <a:xfrm>
              <a:off x="2573" y="1004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3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3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36" name="Line 98"/>
            <p:cNvSpPr>
              <a:spLocks noChangeShapeType="1"/>
            </p:cNvSpPr>
            <p:nvPr/>
          </p:nvSpPr>
          <p:spPr bwMode="auto">
            <a:xfrm flipH="1">
              <a:off x="2519" y="1008"/>
              <a:ext cx="5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37" name="Freeform 99"/>
            <p:cNvSpPr>
              <a:spLocks/>
            </p:cNvSpPr>
            <p:nvPr/>
          </p:nvSpPr>
          <p:spPr bwMode="auto">
            <a:xfrm>
              <a:off x="2514" y="1008"/>
              <a:ext cx="5" cy="5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3 w 5"/>
                <a:gd name="T5" fmla="*/ 0 h 5"/>
                <a:gd name="T6" fmla="*/ 1 w 5"/>
                <a:gd name="T7" fmla="*/ 2 h 5"/>
                <a:gd name="T8" fmla="*/ 0 w 5"/>
                <a:gd name="T9" fmla="*/ 3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38" name="Line 100"/>
            <p:cNvSpPr>
              <a:spLocks noChangeShapeType="1"/>
            </p:cNvSpPr>
            <p:nvPr/>
          </p:nvSpPr>
          <p:spPr bwMode="auto">
            <a:xfrm>
              <a:off x="2514" y="1013"/>
              <a:ext cx="0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39" name="Freeform 101"/>
            <p:cNvSpPr>
              <a:spLocks/>
            </p:cNvSpPr>
            <p:nvPr/>
          </p:nvSpPr>
          <p:spPr bwMode="auto">
            <a:xfrm>
              <a:off x="2506" y="1027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7 h 7"/>
                <a:gd name="T4" fmla="*/ 4 w 8"/>
                <a:gd name="T5" fmla="*/ 7 h 7"/>
                <a:gd name="T6" fmla="*/ 6 w 8"/>
                <a:gd name="T7" fmla="*/ 5 h 7"/>
                <a:gd name="T8" fmla="*/ 7 w 8"/>
                <a:gd name="T9" fmla="*/ 2 h 7"/>
                <a:gd name="T10" fmla="*/ 8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2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40" name="Line 102"/>
            <p:cNvSpPr>
              <a:spLocks noChangeShapeType="1"/>
            </p:cNvSpPr>
            <p:nvPr/>
          </p:nvSpPr>
          <p:spPr bwMode="auto">
            <a:xfrm flipH="1">
              <a:off x="2483" y="1034"/>
              <a:ext cx="2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41" name="Freeform 103"/>
            <p:cNvSpPr>
              <a:spLocks/>
            </p:cNvSpPr>
            <p:nvPr/>
          </p:nvSpPr>
          <p:spPr bwMode="auto">
            <a:xfrm>
              <a:off x="2476" y="1034"/>
              <a:ext cx="7" cy="8"/>
            </a:xfrm>
            <a:custGeom>
              <a:avLst/>
              <a:gdLst>
                <a:gd name="T0" fmla="*/ 7 w 7"/>
                <a:gd name="T1" fmla="*/ 0 h 8"/>
                <a:gd name="T2" fmla="*/ 7 w 7"/>
                <a:gd name="T3" fmla="*/ 0 h 8"/>
                <a:gd name="T4" fmla="*/ 5 w 7"/>
                <a:gd name="T5" fmla="*/ 1 h 8"/>
                <a:gd name="T6" fmla="*/ 2 w 7"/>
                <a:gd name="T7" fmla="*/ 2 h 8"/>
                <a:gd name="T8" fmla="*/ 0 w 7"/>
                <a:gd name="T9" fmla="*/ 5 h 8"/>
                <a:gd name="T10" fmla="*/ 0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42" name="Line 104"/>
            <p:cNvSpPr>
              <a:spLocks noChangeShapeType="1"/>
            </p:cNvSpPr>
            <p:nvPr/>
          </p:nvSpPr>
          <p:spPr bwMode="auto">
            <a:xfrm>
              <a:off x="2476" y="1042"/>
              <a:ext cx="0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43" name="Freeform 105"/>
            <p:cNvSpPr>
              <a:spLocks/>
            </p:cNvSpPr>
            <p:nvPr/>
          </p:nvSpPr>
          <p:spPr bwMode="auto">
            <a:xfrm>
              <a:off x="2471" y="1064"/>
              <a:ext cx="5" cy="2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3 w 5"/>
                <a:gd name="T5" fmla="*/ 2 h 2"/>
                <a:gd name="T6" fmla="*/ 5 w 5"/>
                <a:gd name="T7" fmla="*/ 1 h 2"/>
                <a:gd name="T8" fmla="*/ 5 w 5"/>
                <a:gd name="T9" fmla="*/ 1 h 2"/>
                <a:gd name="T10" fmla="*/ 5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44" name="Freeform 106"/>
            <p:cNvSpPr>
              <a:spLocks/>
            </p:cNvSpPr>
            <p:nvPr/>
          </p:nvSpPr>
          <p:spPr bwMode="auto">
            <a:xfrm>
              <a:off x="2440" y="1065"/>
              <a:ext cx="48" cy="48"/>
            </a:xfrm>
            <a:custGeom>
              <a:avLst/>
              <a:gdLst>
                <a:gd name="T0" fmla="*/ 31 w 48"/>
                <a:gd name="T1" fmla="*/ 1 h 48"/>
                <a:gd name="T2" fmla="*/ 31 w 48"/>
                <a:gd name="T3" fmla="*/ 1 h 48"/>
                <a:gd name="T4" fmla="*/ 27 w 48"/>
                <a:gd name="T5" fmla="*/ 0 h 48"/>
                <a:gd name="T6" fmla="*/ 22 w 48"/>
                <a:gd name="T7" fmla="*/ 0 h 48"/>
                <a:gd name="T8" fmla="*/ 17 w 48"/>
                <a:gd name="T9" fmla="*/ 1 h 48"/>
                <a:gd name="T10" fmla="*/ 14 w 48"/>
                <a:gd name="T11" fmla="*/ 3 h 48"/>
                <a:gd name="T12" fmla="*/ 9 w 48"/>
                <a:gd name="T13" fmla="*/ 5 h 48"/>
                <a:gd name="T14" fmla="*/ 6 w 48"/>
                <a:gd name="T15" fmla="*/ 8 h 48"/>
                <a:gd name="T16" fmla="*/ 4 w 48"/>
                <a:gd name="T17" fmla="*/ 12 h 48"/>
                <a:gd name="T18" fmla="*/ 1 w 48"/>
                <a:gd name="T19" fmla="*/ 17 h 48"/>
                <a:gd name="T20" fmla="*/ 1 w 48"/>
                <a:gd name="T21" fmla="*/ 17 h 48"/>
                <a:gd name="T22" fmla="*/ 0 w 48"/>
                <a:gd name="T23" fmla="*/ 21 h 48"/>
                <a:gd name="T24" fmla="*/ 0 w 48"/>
                <a:gd name="T25" fmla="*/ 26 h 48"/>
                <a:gd name="T26" fmla="*/ 1 w 48"/>
                <a:gd name="T27" fmla="*/ 29 h 48"/>
                <a:gd name="T28" fmla="*/ 2 w 48"/>
                <a:gd name="T29" fmla="*/ 34 h 48"/>
                <a:gd name="T30" fmla="*/ 5 w 48"/>
                <a:gd name="T31" fmla="*/ 39 h 48"/>
                <a:gd name="T32" fmla="*/ 7 w 48"/>
                <a:gd name="T33" fmla="*/ 41 h 48"/>
                <a:gd name="T34" fmla="*/ 12 w 48"/>
                <a:gd name="T35" fmla="*/ 44 h 48"/>
                <a:gd name="T36" fmla="*/ 15 w 48"/>
                <a:gd name="T37" fmla="*/ 47 h 48"/>
                <a:gd name="T38" fmla="*/ 15 w 48"/>
                <a:gd name="T39" fmla="*/ 47 h 48"/>
                <a:gd name="T40" fmla="*/ 20 w 48"/>
                <a:gd name="T41" fmla="*/ 48 h 48"/>
                <a:gd name="T42" fmla="*/ 24 w 48"/>
                <a:gd name="T43" fmla="*/ 48 h 48"/>
                <a:gd name="T44" fmla="*/ 29 w 48"/>
                <a:gd name="T45" fmla="*/ 47 h 48"/>
                <a:gd name="T46" fmla="*/ 34 w 48"/>
                <a:gd name="T47" fmla="*/ 46 h 48"/>
                <a:gd name="T48" fmla="*/ 37 w 48"/>
                <a:gd name="T49" fmla="*/ 43 h 48"/>
                <a:gd name="T50" fmla="*/ 41 w 48"/>
                <a:gd name="T51" fmla="*/ 40 h 48"/>
                <a:gd name="T52" fmla="*/ 44 w 48"/>
                <a:gd name="T53" fmla="*/ 36 h 48"/>
                <a:gd name="T54" fmla="*/ 46 w 48"/>
                <a:gd name="T55" fmla="*/ 33 h 48"/>
                <a:gd name="T56" fmla="*/ 46 w 48"/>
                <a:gd name="T57" fmla="*/ 33 h 48"/>
                <a:gd name="T58" fmla="*/ 48 w 48"/>
                <a:gd name="T5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48">
                  <a:moveTo>
                    <a:pt x="31" y="1"/>
                  </a:moveTo>
                  <a:lnTo>
                    <a:pt x="31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9" y="5"/>
                  </a:lnTo>
                  <a:lnTo>
                    <a:pt x="6" y="8"/>
                  </a:lnTo>
                  <a:lnTo>
                    <a:pt x="4" y="12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2" y="44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9" y="47"/>
                  </a:lnTo>
                  <a:lnTo>
                    <a:pt x="34" y="46"/>
                  </a:lnTo>
                  <a:lnTo>
                    <a:pt x="37" y="43"/>
                  </a:lnTo>
                  <a:lnTo>
                    <a:pt x="41" y="40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8" y="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45" name="Freeform 107"/>
            <p:cNvSpPr>
              <a:spLocks/>
            </p:cNvSpPr>
            <p:nvPr/>
          </p:nvSpPr>
          <p:spPr bwMode="auto">
            <a:xfrm>
              <a:off x="2488" y="1087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1 w 2"/>
                <a:gd name="T5" fmla="*/ 1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46" name="Line 108"/>
            <p:cNvSpPr>
              <a:spLocks noChangeShapeType="1"/>
            </p:cNvSpPr>
            <p:nvPr/>
          </p:nvSpPr>
          <p:spPr bwMode="auto">
            <a:xfrm>
              <a:off x="2490" y="1087"/>
              <a:ext cx="4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47" name="Freeform 109"/>
            <p:cNvSpPr>
              <a:spLocks/>
            </p:cNvSpPr>
            <p:nvPr/>
          </p:nvSpPr>
          <p:spPr bwMode="auto">
            <a:xfrm>
              <a:off x="2533" y="1087"/>
              <a:ext cx="3" cy="4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2 w 3"/>
                <a:gd name="T5" fmla="*/ 1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48" name="Line 110"/>
            <p:cNvSpPr>
              <a:spLocks noChangeShapeType="1"/>
            </p:cNvSpPr>
            <p:nvPr/>
          </p:nvSpPr>
          <p:spPr bwMode="auto">
            <a:xfrm>
              <a:off x="2536" y="1091"/>
              <a:ext cx="0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49" name="Freeform 111"/>
            <p:cNvSpPr>
              <a:spLocks/>
            </p:cNvSpPr>
            <p:nvPr/>
          </p:nvSpPr>
          <p:spPr bwMode="auto">
            <a:xfrm>
              <a:off x="2532" y="1112"/>
              <a:ext cx="4" cy="10"/>
            </a:xfrm>
            <a:custGeom>
              <a:avLst/>
              <a:gdLst>
                <a:gd name="T0" fmla="*/ 0 w 4"/>
                <a:gd name="T1" fmla="*/ 10 h 10"/>
                <a:gd name="T2" fmla="*/ 0 w 4"/>
                <a:gd name="T3" fmla="*/ 10 h 10"/>
                <a:gd name="T4" fmla="*/ 3 w 4"/>
                <a:gd name="T5" fmla="*/ 5 h 10"/>
                <a:gd name="T6" fmla="*/ 4 w 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50" name="Line 112"/>
            <p:cNvSpPr>
              <a:spLocks noChangeShapeType="1"/>
            </p:cNvSpPr>
            <p:nvPr/>
          </p:nvSpPr>
          <p:spPr bwMode="auto">
            <a:xfrm flipH="1">
              <a:off x="2507" y="1122"/>
              <a:ext cx="25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51" name="Freeform 113"/>
            <p:cNvSpPr>
              <a:spLocks/>
            </p:cNvSpPr>
            <p:nvPr/>
          </p:nvSpPr>
          <p:spPr bwMode="auto">
            <a:xfrm>
              <a:off x="2498" y="1146"/>
              <a:ext cx="9" cy="5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5 h 5"/>
                <a:gd name="T4" fmla="*/ 6 w 9"/>
                <a:gd name="T5" fmla="*/ 4 h 5"/>
                <a:gd name="T6" fmla="*/ 9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6" y="4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52" name="Line 114"/>
            <p:cNvSpPr>
              <a:spLocks noChangeShapeType="1"/>
            </p:cNvSpPr>
            <p:nvPr/>
          </p:nvSpPr>
          <p:spPr bwMode="auto">
            <a:xfrm flipH="1">
              <a:off x="2440" y="1151"/>
              <a:ext cx="58" cy="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53" name="Freeform 115"/>
            <p:cNvSpPr>
              <a:spLocks/>
            </p:cNvSpPr>
            <p:nvPr/>
          </p:nvSpPr>
          <p:spPr bwMode="auto">
            <a:xfrm>
              <a:off x="2433" y="1156"/>
              <a:ext cx="7" cy="8"/>
            </a:xfrm>
            <a:custGeom>
              <a:avLst/>
              <a:gdLst>
                <a:gd name="T0" fmla="*/ 7 w 7"/>
                <a:gd name="T1" fmla="*/ 0 h 8"/>
                <a:gd name="T2" fmla="*/ 7 w 7"/>
                <a:gd name="T3" fmla="*/ 0 h 8"/>
                <a:gd name="T4" fmla="*/ 5 w 7"/>
                <a:gd name="T5" fmla="*/ 1 h 8"/>
                <a:gd name="T6" fmla="*/ 2 w 7"/>
                <a:gd name="T7" fmla="*/ 2 h 8"/>
                <a:gd name="T8" fmla="*/ 0 w 7"/>
                <a:gd name="T9" fmla="*/ 4 h 8"/>
                <a:gd name="T10" fmla="*/ 0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54" name="Line 116"/>
            <p:cNvSpPr>
              <a:spLocks noChangeShapeType="1"/>
            </p:cNvSpPr>
            <p:nvPr/>
          </p:nvSpPr>
          <p:spPr bwMode="auto">
            <a:xfrm>
              <a:off x="2433" y="1164"/>
              <a:ext cx="0" cy="3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55" name="Line 117"/>
            <p:cNvSpPr>
              <a:spLocks noChangeShapeType="1"/>
            </p:cNvSpPr>
            <p:nvPr/>
          </p:nvSpPr>
          <p:spPr bwMode="auto">
            <a:xfrm>
              <a:off x="2433" y="1501"/>
              <a:ext cx="15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56" name="Line 118"/>
            <p:cNvSpPr>
              <a:spLocks noChangeShapeType="1"/>
            </p:cNvSpPr>
            <p:nvPr/>
          </p:nvSpPr>
          <p:spPr bwMode="auto">
            <a:xfrm>
              <a:off x="2448" y="1532"/>
              <a:ext cx="74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57" name="Freeform 119"/>
            <p:cNvSpPr>
              <a:spLocks/>
            </p:cNvSpPr>
            <p:nvPr/>
          </p:nvSpPr>
          <p:spPr bwMode="auto">
            <a:xfrm>
              <a:off x="2522" y="1538"/>
              <a:ext cx="3" cy="4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2 w 3"/>
                <a:gd name="T5" fmla="*/ 2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58" name="Line 120"/>
            <p:cNvSpPr>
              <a:spLocks noChangeShapeType="1"/>
            </p:cNvSpPr>
            <p:nvPr/>
          </p:nvSpPr>
          <p:spPr bwMode="auto">
            <a:xfrm>
              <a:off x="2525" y="1542"/>
              <a:ext cx="0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59" name="Freeform 121"/>
            <p:cNvSpPr>
              <a:spLocks/>
            </p:cNvSpPr>
            <p:nvPr/>
          </p:nvSpPr>
          <p:spPr bwMode="auto">
            <a:xfrm>
              <a:off x="2520" y="1565"/>
              <a:ext cx="5" cy="5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5 h 5"/>
                <a:gd name="T4" fmla="*/ 2 w 5"/>
                <a:gd name="T5" fmla="*/ 5 h 5"/>
                <a:gd name="T6" fmla="*/ 4 w 5"/>
                <a:gd name="T7" fmla="*/ 4 h 5"/>
                <a:gd name="T8" fmla="*/ 5 w 5"/>
                <a:gd name="T9" fmla="*/ 2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60" name="Line 122"/>
            <p:cNvSpPr>
              <a:spLocks noChangeShapeType="1"/>
            </p:cNvSpPr>
            <p:nvPr/>
          </p:nvSpPr>
          <p:spPr bwMode="auto">
            <a:xfrm flipH="1">
              <a:off x="2449" y="1570"/>
              <a:ext cx="7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61" name="Freeform 123"/>
            <p:cNvSpPr>
              <a:spLocks/>
            </p:cNvSpPr>
            <p:nvPr/>
          </p:nvSpPr>
          <p:spPr bwMode="auto">
            <a:xfrm>
              <a:off x="2419" y="1563"/>
              <a:ext cx="30" cy="7"/>
            </a:xfrm>
            <a:custGeom>
              <a:avLst/>
              <a:gdLst>
                <a:gd name="T0" fmla="*/ 30 w 30"/>
                <a:gd name="T1" fmla="*/ 7 h 7"/>
                <a:gd name="T2" fmla="*/ 30 w 30"/>
                <a:gd name="T3" fmla="*/ 7 h 7"/>
                <a:gd name="T4" fmla="*/ 28 w 30"/>
                <a:gd name="T5" fmla="*/ 4 h 7"/>
                <a:gd name="T6" fmla="*/ 26 w 30"/>
                <a:gd name="T7" fmla="*/ 2 h 7"/>
                <a:gd name="T8" fmla="*/ 19 w 30"/>
                <a:gd name="T9" fmla="*/ 0 h 7"/>
                <a:gd name="T10" fmla="*/ 12 w 30"/>
                <a:gd name="T11" fmla="*/ 0 h 7"/>
                <a:gd name="T12" fmla="*/ 8 w 30"/>
                <a:gd name="T13" fmla="*/ 1 h 7"/>
                <a:gd name="T14" fmla="*/ 5 w 30"/>
                <a:gd name="T15" fmla="*/ 2 h 7"/>
                <a:gd name="T16" fmla="*/ 5 w 30"/>
                <a:gd name="T17" fmla="*/ 2 h 7"/>
                <a:gd name="T18" fmla="*/ 0 w 30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7">
                  <a:moveTo>
                    <a:pt x="30" y="7"/>
                  </a:moveTo>
                  <a:lnTo>
                    <a:pt x="30" y="7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62" name="Line 124"/>
            <p:cNvSpPr>
              <a:spLocks noChangeShapeType="1"/>
            </p:cNvSpPr>
            <p:nvPr/>
          </p:nvSpPr>
          <p:spPr bwMode="auto">
            <a:xfrm flipH="1">
              <a:off x="2418" y="1570"/>
              <a:ext cx="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63" name="Freeform 125"/>
            <p:cNvSpPr>
              <a:spLocks/>
            </p:cNvSpPr>
            <p:nvPr/>
          </p:nvSpPr>
          <p:spPr bwMode="auto">
            <a:xfrm>
              <a:off x="2403" y="1555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1 w 15"/>
                <a:gd name="T5" fmla="*/ 6 h 15"/>
                <a:gd name="T6" fmla="*/ 5 w 15"/>
                <a:gd name="T7" fmla="*/ 10 h 15"/>
                <a:gd name="T8" fmla="*/ 9 w 15"/>
                <a:gd name="T9" fmla="*/ 14 h 15"/>
                <a:gd name="T10" fmla="*/ 15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5" y="10"/>
                  </a:lnTo>
                  <a:lnTo>
                    <a:pt x="9" y="14"/>
                  </a:lnTo>
                  <a:lnTo>
                    <a:pt x="15" y="1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64" name="Line 126"/>
            <p:cNvSpPr>
              <a:spLocks noChangeShapeType="1"/>
            </p:cNvSpPr>
            <p:nvPr/>
          </p:nvSpPr>
          <p:spPr bwMode="auto">
            <a:xfrm flipV="1">
              <a:off x="2403" y="1008"/>
              <a:ext cx="0" cy="5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65" name="Freeform 127"/>
            <p:cNvSpPr>
              <a:spLocks/>
            </p:cNvSpPr>
            <p:nvPr/>
          </p:nvSpPr>
          <p:spPr bwMode="auto">
            <a:xfrm>
              <a:off x="2403" y="1005"/>
              <a:ext cx="2" cy="3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66" name="Line 128"/>
            <p:cNvSpPr>
              <a:spLocks noChangeShapeType="1"/>
            </p:cNvSpPr>
            <p:nvPr/>
          </p:nvSpPr>
          <p:spPr bwMode="auto">
            <a:xfrm>
              <a:off x="2405" y="1005"/>
              <a:ext cx="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67" name="Freeform 129"/>
            <p:cNvSpPr>
              <a:spLocks/>
            </p:cNvSpPr>
            <p:nvPr/>
          </p:nvSpPr>
          <p:spPr bwMode="auto">
            <a:xfrm>
              <a:off x="2410" y="1005"/>
              <a:ext cx="9" cy="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3 h 6"/>
                <a:gd name="T6" fmla="*/ 6 w 9"/>
                <a:gd name="T7" fmla="*/ 2 h 6"/>
                <a:gd name="T8" fmla="*/ 3 w 9"/>
                <a:gd name="T9" fmla="*/ 0 h 6"/>
                <a:gd name="T10" fmla="*/ 0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68" name="Freeform 130"/>
            <p:cNvSpPr>
              <a:spLocks/>
            </p:cNvSpPr>
            <p:nvPr/>
          </p:nvSpPr>
          <p:spPr bwMode="auto">
            <a:xfrm>
              <a:off x="2419" y="992"/>
              <a:ext cx="33" cy="30"/>
            </a:xfrm>
            <a:custGeom>
              <a:avLst/>
              <a:gdLst>
                <a:gd name="T0" fmla="*/ 0 w 33"/>
                <a:gd name="T1" fmla="*/ 19 h 30"/>
                <a:gd name="T2" fmla="*/ 0 w 33"/>
                <a:gd name="T3" fmla="*/ 19 h 30"/>
                <a:gd name="T4" fmla="*/ 4 w 33"/>
                <a:gd name="T5" fmla="*/ 25 h 30"/>
                <a:gd name="T6" fmla="*/ 8 w 33"/>
                <a:gd name="T7" fmla="*/ 28 h 30"/>
                <a:gd name="T8" fmla="*/ 15 w 33"/>
                <a:gd name="T9" fmla="*/ 30 h 30"/>
                <a:gd name="T10" fmla="*/ 21 w 33"/>
                <a:gd name="T11" fmla="*/ 29 h 30"/>
                <a:gd name="T12" fmla="*/ 21 w 33"/>
                <a:gd name="T13" fmla="*/ 29 h 30"/>
                <a:gd name="T14" fmla="*/ 27 w 33"/>
                <a:gd name="T15" fmla="*/ 26 h 30"/>
                <a:gd name="T16" fmla="*/ 31 w 33"/>
                <a:gd name="T17" fmla="*/ 20 h 30"/>
                <a:gd name="T18" fmla="*/ 33 w 33"/>
                <a:gd name="T19" fmla="*/ 14 h 30"/>
                <a:gd name="T20" fmla="*/ 31 w 33"/>
                <a:gd name="T21" fmla="*/ 7 h 30"/>
                <a:gd name="T22" fmla="*/ 31 w 33"/>
                <a:gd name="T23" fmla="*/ 7 h 30"/>
                <a:gd name="T24" fmla="*/ 29 w 33"/>
                <a:gd name="T25" fmla="*/ 4 h 30"/>
                <a:gd name="T26" fmla="*/ 27 w 33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0">
                  <a:moveTo>
                    <a:pt x="0" y="19"/>
                  </a:moveTo>
                  <a:lnTo>
                    <a:pt x="0" y="19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5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7" y="26"/>
                  </a:lnTo>
                  <a:lnTo>
                    <a:pt x="31" y="20"/>
                  </a:lnTo>
                  <a:lnTo>
                    <a:pt x="33" y="14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69" name="Freeform 131"/>
            <p:cNvSpPr>
              <a:spLocks/>
            </p:cNvSpPr>
            <p:nvPr/>
          </p:nvSpPr>
          <p:spPr bwMode="auto">
            <a:xfrm>
              <a:off x="2444" y="986"/>
              <a:ext cx="2" cy="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4 h 6"/>
                <a:gd name="T6" fmla="*/ 2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70" name="Line 132"/>
            <p:cNvSpPr>
              <a:spLocks noChangeShapeType="1"/>
            </p:cNvSpPr>
            <p:nvPr/>
          </p:nvSpPr>
          <p:spPr bwMode="auto">
            <a:xfrm flipV="1">
              <a:off x="2444" y="964"/>
              <a:ext cx="0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71" name="Freeform 133"/>
            <p:cNvSpPr>
              <a:spLocks/>
            </p:cNvSpPr>
            <p:nvPr/>
          </p:nvSpPr>
          <p:spPr bwMode="auto">
            <a:xfrm>
              <a:off x="2540" y="1483"/>
              <a:ext cx="8" cy="8"/>
            </a:xfrm>
            <a:custGeom>
              <a:avLst/>
              <a:gdLst>
                <a:gd name="T0" fmla="*/ 8 w 8"/>
                <a:gd name="T1" fmla="*/ 0 h 8"/>
                <a:gd name="T2" fmla="*/ 8 w 8"/>
                <a:gd name="T3" fmla="*/ 0 h 8"/>
                <a:gd name="T4" fmla="*/ 4 w 8"/>
                <a:gd name="T5" fmla="*/ 1 h 8"/>
                <a:gd name="T6" fmla="*/ 2 w 8"/>
                <a:gd name="T7" fmla="*/ 2 h 8"/>
                <a:gd name="T8" fmla="*/ 1 w 8"/>
                <a:gd name="T9" fmla="*/ 4 h 8"/>
                <a:gd name="T10" fmla="*/ 0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72" name="Freeform 134"/>
            <p:cNvSpPr>
              <a:spLocks/>
            </p:cNvSpPr>
            <p:nvPr/>
          </p:nvSpPr>
          <p:spPr bwMode="auto">
            <a:xfrm>
              <a:off x="2791" y="1483"/>
              <a:ext cx="9" cy="8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7 w 9"/>
                <a:gd name="T5" fmla="*/ 4 h 8"/>
                <a:gd name="T6" fmla="*/ 6 w 9"/>
                <a:gd name="T7" fmla="*/ 2 h 8"/>
                <a:gd name="T8" fmla="*/ 4 w 9"/>
                <a:gd name="T9" fmla="*/ 1 h 8"/>
                <a:gd name="T10" fmla="*/ 0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73" name="Freeform 135"/>
            <p:cNvSpPr>
              <a:spLocks/>
            </p:cNvSpPr>
            <p:nvPr/>
          </p:nvSpPr>
          <p:spPr bwMode="auto">
            <a:xfrm>
              <a:off x="2540" y="1528"/>
              <a:ext cx="4" cy="7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0 w 4"/>
                <a:gd name="T5" fmla="*/ 2 h 7"/>
                <a:gd name="T6" fmla="*/ 1 w 4"/>
                <a:gd name="T7" fmla="*/ 5 h 7"/>
                <a:gd name="T8" fmla="*/ 3 w 4"/>
                <a:gd name="T9" fmla="*/ 6 h 7"/>
                <a:gd name="T10" fmla="*/ 4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74" name="Line 136"/>
            <p:cNvSpPr>
              <a:spLocks noChangeShapeType="1"/>
            </p:cNvSpPr>
            <p:nvPr/>
          </p:nvSpPr>
          <p:spPr bwMode="auto">
            <a:xfrm>
              <a:off x="2608" y="1562"/>
              <a:ext cx="23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75" name="Freeform 137"/>
            <p:cNvSpPr>
              <a:spLocks/>
            </p:cNvSpPr>
            <p:nvPr/>
          </p:nvSpPr>
          <p:spPr bwMode="auto">
            <a:xfrm>
              <a:off x="2544" y="1535"/>
              <a:ext cx="64" cy="27"/>
            </a:xfrm>
            <a:custGeom>
              <a:avLst/>
              <a:gdLst>
                <a:gd name="T0" fmla="*/ 0 w 64"/>
                <a:gd name="T1" fmla="*/ 0 h 27"/>
                <a:gd name="T2" fmla="*/ 6 w 64"/>
                <a:gd name="T3" fmla="*/ 2 h 27"/>
                <a:gd name="T4" fmla="*/ 13 w 64"/>
                <a:gd name="T5" fmla="*/ 6 h 27"/>
                <a:gd name="T6" fmla="*/ 64 w 64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7">
                  <a:moveTo>
                    <a:pt x="0" y="0"/>
                  </a:moveTo>
                  <a:lnTo>
                    <a:pt x="6" y="2"/>
                  </a:lnTo>
                  <a:lnTo>
                    <a:pt x="13" y="6"/>
                  </a:lnTo>
                  <a:lnTo>
                    <a:pt x="64" y="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76" name="Freeform 138"/>
            <p:cNvSpPr>
              <a:spLocks/>
            </p:cNvSpPr>
            <p:nvPr/>
          </p:nvSpPr>
          <p:spPr bwMode="auto">
            <a:xfrm>
              <a:off x="2631" y="1563"/>
              <a:ext cx="3" cy="8"/>
            </a:xfrm>
            <a:custGeom>
              <a:avLst/>
              <a:gdLst>
                <a:gd name="T0" fmla="*/ 3 w 3"/>
                <a:gd name="T1" fmla="*/ 0 h 8"/>
                <a:gd name="T2" fmla="*/ 3 w 3"/>
                <a:gd name="T3" fmla="*/ 0 h 8"/>
                <a:gd name="T4" fmla="*/ 0 w 3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3" y="0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77" name="Line 139"/>
            <p:cNvSpPr>
              <a:spLocks noChangeShapeType="1"/>
            </p:cNvSpPr>
            <p:nvPr/>
          </p:nvSpPr>
          <p:spPr bwMode="auto">
            <a:xfrm>
              <a:off x="2631" y="1571"/>
              <a:ext cx="3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78" name="Line 140"/>
            <p:cNvSpPr>
              <a:spLocks noChangeShapeType="1"/>
            </p:cNvSpPr>
            <p:nvPr/>
          </p:nvSpPr>
          <p:spPr bwMode="auto">
            <a:xfrm>
              <a:off x="2670" y="1564"/>
              <a:ext cx="0" cy="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79" name="Freeform 141"/>
            <p:cNvSpPr>
              <a:spLocks/>
            </p:cNvSpPr>
            <p:nvPr/>
          </p:nvSpPr>
          <p:spPr bwMode="auto">
            <a:xfrm>
              <a:off x="2795" y="1528"/>
              <a:ext cx="5" cy="7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7 h 7"/>
                <a:gd name="T4" fmla="*/ 1 w 5"/>
                <a:gd name="T5" fmla="*/ 6 h 7"/>
                <a:gd name="T6" fmla="*/ 3 w 5"/>
                <a:gd name="T7" fmla="*/ 5 h 7"/>
                <a:gd name="T8" fmla="*/ 5 w 5"/>
                <a:gd name="T9" fmla="*/ 2 h 7"/>
                <a:gd name="T10" fmla="*/ 5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7"/>
                  </a:lnTo>
                  <a:lnTo>
                    <a:pt x="1" y="6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80" name="Line 142"/>
            <p:cNvSpPr>
              <a:spLocks noChangeShapeType="1"/>
            </p:cNvSpPr>
            <p:nvPr/>
          </p:nvSpPr>
          <p:spPr bwMode="auto">
            <a:xfrm flipV="1">
              <a:off x="2800" y="1506"/>
              <a:ext cx="0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81" name="Line 143"/>
            <p:cNvSpPr>
              <a:spLocks noChangeShapeType="1"/>
            </p:cNvSpPr>
            <p:nvPr/>
          </p:nvSpPr>
          <p:spPr bwMode="auto">
            <a:xfrm>
              <a:off x="2800" y="1491"/>
              <a:ext cx="0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82" name="Freeform 144"/>
            <p:cNvSpPr>
              <a:spLocks/>
            </p:cNvSpPr>
            <p:nvPr/>
          </p:nvSpPr>
          <p:spPr bwMode="auto">
            <a:xfrm>
              <a:off x="2708" y="1535"/>
              <a:ext cx="87" cy="36"/>
            </a:xfrm>
            <a:custGeom>
              <a:avLst/>
              <a:gdLst>
                <a:gd name="T0" fmla="*/ 0 w 87"/>
                <a:gd name="T1" fmla="*/ 36 h 36"/>
                <a:gd name="T2" fmla="*/ 23 w 87"/>
                <a:gd name="T3" fmla="*/ 27 h 36"/>
                <a:gd name="T4" fmla="*/ 74 w 87"/>
                <a:gd name="T5" fmla="*/ 6 h 36"/>
                <a:gd name="T6" fmla="*/ 81 w 87"/>
                <a:gd name="T7" fmla="*/ 2 h 36"/>
                <a:gd name="T8" fmla="*/ 87 w 8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36"/>
                  </a:moveTo>
                  <a:lnTo>
                    <a:pt x="23" y="27"/>
                  </a:lnTo>
                  <a:lnTo>
                    <a:pt x="74" y="6"/>
                  </a:lnTo>
                  <a:lnTo>
                    <a:pt x="81" y="2"/>
                  </a:lnTo>
                  <a:lnTo>
                    <a:pt x="8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83" name="Freeform 145"/>
            <p:cNvSpPr>
              <a:spLocks/>
            </p:cNvSpPr>
            <p:nvPr/>
          </p:nvSpPr>
          <p:spPr bwMode="auto">
            <a:xfrm>
              <a:off x="2706" y="1563"/>
              <a:ext cx="2" cy="8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0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84" name="Line 146"/>
            <p:cNvSpPr>
              <a:spLocks noChangeShapeType="1"/>
            </p:cNvSpPr>
            <p:nvPr/>
          </p:nvSpPr>
          <p:spPr bwMode="auto">
            <a:xfrm>
              <a:off x="2670" y="1571"/>
              <a:ext cx="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85" name="Line 147"/>
            <p:cNvSpPr>
              <a:spLocks noChangeShapeType="1"/>
            </p:cNvSpPr>
            <p:nvPr/>
          </p:nvSpPr>
          <p:spPr bwMode="auto">
            <a:xfrm flipV="1">
              <a:off x="2540" y="1491"/>
              <a:ext cx="0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86" name="Line 148"/>
            <p:cNvSpPr>
              <a:spLocks noChangeShapeType="1"/>
            </p:cNvSpPr>
            <p:nvPr/>
          </p:nvSpPr>
          <p:spPr bwMode="auto">
            <a:xfrm>
              <a:off x="2540" y="1506"/>
              <a:ext cx="0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87" name="Freeform 149"/>
            <p:cNvSpPr>
              <a:spLocks/>
            </p:cNvSpPr>
            <p:nvPr/>
          </p:nvSpPr>
          <p:spPr bwMode="auto">
            <a:xfrm>
              <a:off x="2742" y="1482"/>
              <a:ext cx="49" cy="1"/>
            </a:xfrm>
            <a:custGeom>
              <a:avLst/>
              <a:gdLst>
                <a:gd name="T0" fmla="*/ 49 w 49"/>
                <a:gd name="T1" fmla="*/ 1 h 1"/>
                <a:gd name="T2" fmla="*/ 47 w 49"/>
                <a:gd name="T3" fmla="*/ 1 h 1"/>
                <a:gd name="T4" fmla="*/ 30 w 49"/>
                <a:gd name="T5" fmla="*/ 1 h 1"/>
                <a:gd name="T6" fmla="*/ 0 w 4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">
                  <a:moveTo>
                    <a:pt x="49" y="1"/>
                  </a:moveTo>
                  <a:lnTo>
                    <a:pt x="47" y="1"/>
                  </a:lnTo>
                  <a:lnTo>
                    <a:pt x="3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88" name="Freeform 150"/>
            <p:cNvSpPr>
              <a:spLocks/>
            </p:cNvSpPr>
            <p:nvPr/>
          </p:nvSpPr>
          <p:spPr bwMode="auto">
            <a:xfrm>
              <a:off x="2548" y="1482"/>
              <a:ext cx="50" cy="1"/>
            </a:xfrm>
            <a:custGeom>
              <a:avLst/>
              <a:gdLst>
                <a:gd name="T0" fmla="*/ 50 w 50"/>
                <a:gd name="T1" fmla="*/ 0 h 1"/>
                <a:gd name="T2" fmla="*/ 20 w 50"/>
                <a:gd name="T3" fmla="*/ 1 h 1"/>
                <a:gd name="T4" fmla="*/ 2 w 50"/>
                <a:gd name="T5" fmla="*/ 1 h 1"/>
                <a:gd name="T6" fmla="*/ 0 w 5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">
                  <a:moveTo>
                    <a:pt x="50" y="0"/>
                  </a:moveTo>
                  <a:lnTo>
                    <a:pt x="20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89" name="Line 151"/>
            <p:cNvSpPr>
              <a:spLocks noChangeShapeType="1"/>
            </p:cNvSpPr>
            <p:nvPr/>
          </p:nvSpPr>
          <p:spPr bwMode="auto">
            <a:xfrm flipV="1">
              <a:off x="2670" y="1511"/>
              <a:ext cx="0" cy="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90" name="Line 152"/>
            <p:cNvSpPr>
              <a:spLocks noChangeShapeType="1"/>
            </p:cNvSpPr>
            <p:nvPr/>
          </p:nvSpPr>
          <p:spPr bwMode="auto">
            <a:xfrm flipH="1">
              <a:off x="2766" y="1426"/>
              <a:ext cx="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91" name="Line 153"/>
            <p:cNvSpPr>
              <a:spLocks noChangeShapeType="1"/>
            </p:cNvSpPr>
            <p:nvPr/>
          </p:nvSpPr>
          <p:spPr bwMode="auto">
            <a:xfrm flipH="1">
              <a:off x="2568" y="1426"/>
              <a:ext cx="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92" name="Line 154"/>
            <p:cNvSpPr>
              <a:spLocks noChangeShapeType="1"/>
            </p:cNvSpPr>
            <p:nvPr/>
          </p:nvSpPr>
          <p:spPr bwMode="auto">
            <a:xfrm flipV="1">
              <a:off x="2772" y="1317"/>
              <a:ext cx="0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93" name="Freeform 155"/>
            <p:cNvSpPr>
              <a:spLocks/>
            </p:cNvSpPr>
            <p:nvPr/>
          </p:nvSpPr>
          <p:spPr bwMode="auto">
            <a:xfrm>
              <a:off x="2772" y="1392"/>
              <a:ext cx="0" cy="62"/>
            </a:xfrm>
            <a:custGeom>
              <a:avLst/>
              <a:gdLst>
                <a:gd name="T0" fmla="*/ 62 h 62"/>
                <a:gd name="T1" fmla="*/ 34 h 62"/>
                <a:gd name="T2" fmla="*/ 0 h 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2">
                  <a:moveTo>
                    <a:pt x="0" y="62"/>
                  </a:move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94" name="Line 156"/>
            <p:cNvSpPr>
              <a:spLocks noChangeShapeType="1"/>
            </p:cNvSpPr>
            <p:nvPr/>
          </p:nvSpPr>
          <p:spPr bwMode="auto">
            <a:xfrm flipV="1">
              <a:off x="2772" y="1462"/>
              <a:ext cx="0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95" name="Line 157"/>
            <p:cNvSpPr>
              <a:spLocks noChangeShapeType="1"/>
            </p:cNvSpPr>
            <p:nvPr/>
          </p:nvSpPr>
          <p:spPr bwMode="auto">
            <a:xfrm flipV="1">
              <a:off x="2772" y="1294"/>
              <a:ext cx="0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96" name="Freeform 158"/>
            <p:cNvSpPr>
              <a:spLocks/>
            </p:cNvSpPr>
            <p:nvPr/>
          </p:nvSpPr>
          <p:spPr bwMode="auto">
            <a:xfrm>
              <a:off x="2782" y="1541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97" name="Line 159"/>
            <p:cNvSpPr>
              <a:spLocks noChangeShapeType="1"/>
            </p:cNvSpPr>
            <p:nvPr/>
          </p:nvSpPr>
          <p:spPr bwMode="auto">
            <a:xfrm>
              <a:off x="2891" y="1168"/>
              <a:ext cx="0" cy="3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98" name="Line 160"/>
            <p:cNvSpPr>
              <a:spLocks noChangeShapeType="1"/>
            </p:cNvSpPr>
            <p:nvPr/>
          </p:nvSpPr>
          <p:spPr bwMode="auto">
            <a:xfrm>
              <a:off x="2789" y="1375"/>
              <a:ext cx="0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499" name="Freeform 161"/>
            <p:cNvSpPr>
              <a:spLocks/>
            </p:cNvSpPr>
            <p:nvPr/>
          </p:nvSpPr>
          <p:spPr bwMode="auto">
            <a:xfrm>
              <a:off x="2789" y="1171"/>
              <a:ext cx="0" cy="25"/>
            </a:xfrm>
            <a:custGeom>
              <a:avLst/>
              <a:gdLst>
                <a:gd name="T0" fmla="*/ 0 h 25"/>
                <a:gd name="T1" fmla="*/ 25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00" name="Line 162"/>
            <p:cNvSpPr>
              <a:spLocks noChangeShapeType="1"/>
            </p:cNvSpPr>
            <p:nvPr/>
          </p:nvSpPr>
          <p:spPr bwMode="auto">
            <a:xfrm>
              <a:off x="2789" y="1537"/>
              <a:ext cx="0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01" name="Line 163"/>
            <p:cNvSpPr>
              <a:spLocks noChangeShapeType="1"/>
            </p:cNvSpPr>
            <p:nvPr/>
          </p:nvSpPr>
          <p:spPr bwMode="auto">
            <a:xfrm flipH="1">
              <a:off x="2787" y="1541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02" name="Line 164"/>
            <p:cNvSpPr>
              <a:spLocks noChangeShapeType="1"/>
            </p:cNvSpPr>
            <p:nvPr/>
          </p:nvSpPr>
          <p:spPr bwMode="auto">
            <a:xfrm flipH="1">
              <a:off x="2789" y="1538"/>
              <a:ext cx="28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03" name="Line 165"/>
            <p:cNvSpPr>
              <a:spLocks noChangeShapeType="1"/>
            </p:cNvSpPr>
            <p:nvPr/>
          </p:nvSpPr>
          <p:spPr bwMode="auto">
            <a:xfrm flipH="1" flipV="1">
              <a:off x="2790" y="1159"/>
              <a:ext cx="10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04" name="Line 166"/>
            <p:cNvSpPr>
              <a:spLocks noChangeShapeType="1"/>
            </p:cNvSpPr>
            <p:nvPr/>
          </p:nvSpPr>
          <p:spPr bwMode="auto">
            <a:xfrm>
              <a:off x="2568" y="1462"/>
              <a:ext cx="0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05" name="Freeform 167"/>
            <p:cNvSpPr>
              <a:spLocks/>
            </p:cNvSpPr>
            <p:nvPr/>
          </p:nvSpPr>
          <p:spPr bwMode="auto">
            <a:xfrm>
              <a:off x="2568" y="1392"/>
              <a:ext cx="0" cy="62"/>
            </a:xfrm>
            <a:custGeom>
              <a:avLst/>
              <a:gdLst>
                <a:gd name="T0" fmla="*/ 0 h 62"/>
                <a:gd name="T1" fmla="*/ 34 h 62"/>
                <a:gd name="T2" fmla="*/ 62 h 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2">
                  <a:moveTo>
                    <a:pt x="0" y="0"/>
                  </a:moveTo>
                  <a:lnTo>
                    <a:pt x="0" y="34"/>
                  </a:lnTo>
                  <a:lnTo>
                    <a:pt x="0" y="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06" name="Line 168"/>
            <p:cNvSpPr>
              <a:spLocks noChangeShapeType="1"/>
            </p:cNvSpPr>
            <p:nvPr/>
          </p:nvSpPr>
          <p:spPr bwMode="auto">
            <a:xfrm>
              <a:off x="2568" y="1294"/>
              <a:ext cx="0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07" name="Line 169"/>
            <p:cNvSpPr>
              <a:spLocks noChangeShapeType="1"/>
            </p:cNvSpPr>
            <p:nvPr/>
          </p:nvSpPr>
          <p:spPr bwMode="auto">
            <a:xfrm>
              <a:off x="2568" y="1352"/>
              <a:ext cx="0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08" name="Freeform 170"/>
            <p:cNvSpPr>
              <a:spLocks/>
            </p:cNvSpPr>
            <p:nvPr/>
          </p:nvSpPr>
          <p:spPr bwMode="auto">
            <a:xfrm>
              <a:off x="2553" y="1541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09" name="Line 171"/>
            <p:cNvSpPr>
              <a:spLocks noChangeShapeType="1"/>
            </p:cNvSpPr>
            <p:nvPr/>
          </p:nvSpPr>
          <p:spPr bwMode="auto">
            <a:xfrm flipV="1">
              <a:off x="2448" y="1168"/>
              <a:ext cx="0" cy="3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10" name="Freeform 172"/>
            <p:cNvSpPr>
              <a:spLocks/>
            </p:cNvSpPr>
            <p:nvPr/>
          </p:nvSpPr>
          <p:spPr bwMode="auto">
            <a:xfrm>
              <a:off x="2550" y="1171"/>
              <a:ext cx="0" cy="25"/>
            </a:xfrm>
            <a:custGeom>
              <a:avLst/>
              <a:gdLst>
                <a:gd name="T0" fmla="*/ 25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11" name="Line 173"/>
            <p:cNvSpPr>
              <a:spLocks noChangeShapeType="1"/>
            </p:cNvSpPr>
            <p:nvPr/>
          </p:nvSpPr>
          <p:spPr bwMode="auto">
            <a:xfrm flipV="1">
              <a:off x="2550" y="1375"/>
              <a:ext cx="0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12" name="Line 174"/>
            <p:cNvSpPr>
              <a:spLocks noChangeShapeType="1"/>
            </p:cNvSpPr>
            <p:nvPr/>
          </p:nvSpPr>
          <p:spPr bwMode="auto">
            <a:xfrm flipV="1">
              <a:off x="2550" y="1537"/>
              <a:ext cx="0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13" name="Line 175"/>
            <p:cNvSpPr>
              <a:spLocks noChangeShapeType="1"/>
            </p:cNvSpPr>
            <p:nvPr/>
          </p:nvSpPr>
          <p:spPr bwMode="auto">
            <a:xfrm>
              <a:off x="2550" y="1541"/>
              <a:ext cx="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14" name="Line 176"/>
            <p:cNvSpPr>
              <a:spLocks noChangeShapeType="1"/>
            </p:cNvSpPr>
            <p:nvPr/>
          </p:nvSpPr>
          <p:spPr bwMode="auto">
            <a:xfrm flipV="1">
              <a:off x="2448" y="1159"/>
              <a:ext cx="10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15" name="Line 177"/>
            <p:cNvSpPr>
              <a:spLocks noChangeShapeType="1"/>
            </p:cNvSpPr>
            <p:nvPr/>
          </p:nvSpPr>
          <p:spPr bwMode="auto">
            <a:xfrm>
              <a:off x="2522" y="1538"/>
              <a:ext cx="28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16" name="Freeform 178"/>
            <p:cNvSpPr>
              <a:spLocks/>
            </p:cNvSpPr>
            <p:nvPr/>
          </p:nvSpPr>
          <p:spPr bwMode="auto">
            <a:xfrm>
              <a:off x="2556" y="1613"/>
              <a:ext cx="16" cy="5"/>
            </a:xfrm>
            <a:custGeom>
              <a:avLst/>
              <a:gdLst>
                <a:gd name="T0" fmla="*/ 16 w 16"/>
                <a:gd name="T1" fmla="*/ 5 h 5"/>
                <a:gd name="T2" fmla="*/ 16 w 16"/>
                <a:gd name="T3" fmla="*/ 5 h 5"/>
                <a:gd name="T4" fmla="*/ 8 w 16"/>
                <a:gd name="T5" fmla="*/ 3 h 5"/>
                <a:gd name="T6" fmla="*/ 0 w 1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5">
                  <a:moveTo>
                    <a:pt x="16" y="5"/>
                  </a:moveTo>
                  <a:lnTo>
                    <a:pt x="16" y="5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17" name="Freeform 179"/>
            <p:cNvSpPr>
              <a:spLocks/>
            </p:cNvSpPr>
            <p:nvPr/>
          </p:nvSpPr>
          <p:spPr bwMode="auto">
            <a:xfrm>
              <a:off x="2572" y="1618"/>
              <a:ext cx="32" cy="0"/>
            </a:xfrm>
            <a:custGeom>
              <a:avLst/>
              <a:gdLst>
                <a:gd name="T0" fmla="*/ 32 w 32"/>
                <a:gd name="T1" fmla="*/ 16 w 32"/>
                <a:gd name="T2" fmla="*/ 0 w 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18" name="Freeform 180"/>
            <p:cNvSpPr>
              <a:spLocks/>
            </p:cNvSpPr>
            <p:nvPr/>
          </p:nvSpPr>
          <p:spPr bwMode="auto">
            <a:xfrm>
              <a:off x="2604" y="1613"/>
              <a:ext cx="15" cy="5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7 w 15"/>
                <a:gd name="T5" fmla="*/ 3 h 5"/>
                <a:gd name="T6" fmla="*/ 0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lnTo>
                    <a:pt x="7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19" name="Line 181"/>
            <p:cNvSpPr>
              <a:spLocks noChangeShapeType="1"/>
            </p:cNvSpPr>
            <p:nvPr/>
          </p:nvSpPr>
          <p:spPr bwMode="auto">
            <a:xfrm flipV="1">
              <a:off x="2619" y="1579"/>
              <a:ext cx="0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20" name="Freeform 182"/>
            <p:cNvSpPr>
              <a:spLocks/>
            </p:cNvSpPr>
            <p:nvPr/>
          </p:nvSpPr>
          <p:spPr bwMode="auto">
            <a:xfrm>
              <a:off x="2556" y="1579"/>
              <a:ext cx="63" cy="0"/>
            </a:xfrm>
            <a:custGeom>
              <a:avLst/>
              <a:gdLst>
                <a:gd name="T0" fmla="*/ 0 w 63"/>
                <a:gd name="T1" fmla="*/ 44 w 63"/>
                <a:gd name="T2" fmla="*/ 52 w 63"/>
                <a:gd name="T3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21" name="Line 183"/>
            <p:cNvSpPr>
              <a:spLocks noChangeShapeType="1"/>
            </p:cNvSpPr>
            <p:nvPr/>
          </p:nvSpPr>
          <p:spPr bwMode="auto">
            <a:xfrm flipV="1">
              <a:off x="2556" y="1579"/>
              <a:ext cx="0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22" name="Freeform 184"/>
            <p:cNvSpPr>
              <a:spLocks/>
            </p:cNvSpPr>
            <p:nvPr/>
          </p:nvSpPr>
          <p:spPr bwMode="auto">
            <a:xfrm>
              <a:off x="2556" y="1613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23" name="Line 185"/>
            <p:cNvSpPr>
              <a:spLocks noChangeShapeType="1"/>
            </p:cNvSpPr>
            <p:nvPr/>
          </p:nvSpPr>
          <p:spPr bwMode="auto">
            <a:xfrm flipV="1">
              <a:off x="2783" y="1579"/>
              <a:ext cx="0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24" name="Freeform 186"/>
            <p:cNvSpPr>
              <a:spLocks/>
            </p:cNvSpPr>
            <p:nvPr/>
          </p:nvSpPr>
          <p:spPr bwMode="auto">
            <a:xfrm>
              <a:off x="2619" y="1613"/>
              <a:ext cx="30" cy="5"/>
            </a:xfrm>
            <a:custGeom>
              <a:avLst/>
              <a:gdLst>
                <a:gd name="T0" fmla="*/ 30 w 30"/>
                <a:gd name="T1" fmla="*/ 5 h 5"/>
                <a:gd name="T2" fmla="*/ 30 w 30"/>
                <a:gd name="T3" fmla="*/ 5 h 5"/>
                <a:gd name="T4" fmla="*/ 15 w 30"/>
                <a:gd name="T5" fmla="*/ 3 h 5"/>
                <a:gd name="T6" fmla="*/ 0 w 3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">
                  <a:moveTo>
                    <a:pt x="30" y="5"/>
                  </a:moveTo>
                  <a:lnTo>
                    <a:pt x="30" y="5"/>
                  </a:lnTo>
                  <a:lnTo>
                    <a:pt x="15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25" name="Line 187"/>
            <p:cNvSpPr>
              <a:spLocks noChangeShapeType="1"/>
            </p:cNvSpPr>
            <p:nvPr/>
          </p:nvSpPr>
          <p:spPr bwMode="auto">
            <a:xfrm flipH="1">
              <a:off x="2649" y="1618"/>
              <a:ext cx="5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26" name="Freeform 188"/>
            <p:cNvSpPr>
              <a:spLocks/>
            </p:cNvSpPr>
            <p:nvPr/>
          </p:nvSpPr>
          <p:spPr bwMode="auto">
            <a:xfrm>
              <a:off x="2703" y="1613"/>
              <a:ext cx="29" cy="5"/>
            </a:xfrm>
            <a:custGeom>
              <a:avLst/>
              <a:gdLst>
                <a:gd name="T0" fmla="*/ 29 w 29"/>
                <a:gd name="T1" fmla="*/ 0 h 5"/>
                <a:gd name="T2" fmla="*/ 29 w 29"/>
                <a:gd name="T3" fmla="*/ 0 h 5"/>
                <a:gd name="T4" fmla="*/ 14 w 29"/>
                <a:gd name="T5" fmla="*/ 3 h 5"/>
                <a:gd name="T6" fmla="*/ 0 w 2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">
                  <a:moveTo>
                    <a:pt x="29" y="0"/>
                  </a:moveTo>
                  <a:lnTo>
                    <a:pt x="29" y="0"/>
                  </a:lnTo>
                  <a:lnTo>
                    <a:pt x="14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27" name="Line 189"/>
            <p:cNvSpPr>
              <a:spLocks noChangeShapeType="1"/>
            </p:cNvSpPr>
            <p:nvPr/>
          </p:nvSpPr>
          <p:spPr bwMode="auto">
            <a:xfrm flipV="1">
              <a:off x="2732" y="1579"/>
              <a:ext cx="0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28" name="Freeform 190"/>
            <p:cNvSpPr>
              <a:spLocks/>
            </p:cNvSpPr>
            <p:nvPr/>
          </p:nvSpPr>
          <p:spPr bwMode="auto">
            <a:xfrm>
              <a:off x="2619" y="1579"/>
              <a:ext cx="113" cy="0"/>
            </a:xfrm>
            <a:custGeom>
              <a:avLst/>
              <a:gdLst>
                <a:gd name="T0" fmla="*/ 0 w 113"/>
                <a:gd name="T1" fmla="*/ 112 w 113"/>
                <a:gd name="T2" fmla="*/ 113 w 1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3">
                  <a:moveTo>
                    <a:pt x="0" y="0"/>
                  </a:moveTo>
                  <a:lnTo>
                    <a:pt x="112" y="0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29" name="Freeform 191"/>
            <p:cNvSpPr>
              <a:spLocks/>
            </p:cNvSpPr>
            <p:nvPr/>
          </p:nvSpPr>
          <p:spPr bwMode="auto">
            <a:xfrm>
              <a:off x="2732" y="1613"/>
              <a:ext cx="13" cy="5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7 w 13"/>
                <a:gd name="T5" fmla="*/ 3 h 5"/>
                <a:gd name="T6" fmla="*/ 0 w 1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30" name="Freeform 192"/>
            <p:cNvSpPr>
              <a:spLocks/>
            </p:cNvSpPr>
            <p:nvPr/>
          </p:nvSpPr>
          <p:spPr bwMode="auto">
            <a:xfrm>
              <a:off x="2745" y="1618"/>
              <a:ext cx="26" cy="0"/>
            </a:xfrm>
            <a:custGeom>
              <a:avLst/>
              <a:gdLst>
                <a:gd name="T0" fmla="*/ 26 w 26"/>
                <a:gd name="T1" fmla="*/ 1 w 26"/>
                <a:gd name="T2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31" name="Freeform 193"/>
            <p:cNvSpPr>
              <a:spLocks/>
            </p:cNvSpPr>
            <p:nvPr/>
          </p:nvSpPr>
          <p:spPr bwMode="auto">
            <a:xfrm>
              <a:off x="2771" y="1616"/>
              <a:ext cx="7" cy="2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0 w 7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32" name="Freeform 194"/>
            <p:cNvSpPr>
              <a:spLocks/>
            </p:cNvSpPr>
            <p:nvPr/>
          </p:nvSpPr>
          <p:spPr bwMode="auto">
            <a:xfrm>
              <a:off x="2780" y="1613"/>
              <a:ext cx="3" cy="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33" name="Freeform 195"/>
            <p:cNvSpPr>
              <a:spLocks/>
            </p:cNvSpPr>
            <p:nvPr/>
          </p:nvSpPr>
          <p:spPr bwMode="auto">
            <a:xfrm>
              <a:off x="2732" y="1579"/>
              <a:ext cx="51" cy="0"/>
            </a:xfrm>
            <a:custGeom>
              <a:avLst/>
              <a:gdLst>
                <a:gd name="T0" fmla="*/ 0 w 51"/>
                <a:gd name="T1" fmla="*/ 7 w 51"/>
                <a:gd name="T2" fmla="*/ 51 w 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1">
                  <a:moveTo>
                    <a:pt x="0" y="0"/>
                  </a:moveTo>
                  <a:lnTo>
                    <a:pt x="7" y="0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34" name="Line 196"/>
            <p:cNvSpPr>
              <a:spLocks noChangeShapeType="1"/>
            </p:cNvSpPr>
            <p:nvPr/>
          </p:nvSpPr>
          <p:spPr bwMode="auto">
            <a:xfrm>
              <a:off x="2771" y="1618"/>
              <a:ext cx="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35" name="Line 197"/>
            <p:cNvSpPr>
              <a:spLocks noChangeShapeType="1"/>
            </p:cNvSpPr>
            <p:nvPr/>
          </p:nvSpPr>
          <p:spPr bwMode="auto">
            <a:xfrm>
              <a:off x="2731" y="1618"/>
              <a:ext cx="1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36" name="Line 198"/>
            <p:cNvSpPr>
              <a:spLocks noChangeShapeType="1"/>
            </p:cNvSpPr>
            <p:nvPr/>
          </p:nvSpPr>
          <p:spPr bwMode="auto">
            <a:xfrm>
              <a:off x="2703" y="1618"/>
              <a:ext cx="2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37" name="Line 199"/>
            <p:cNvSpPr>
              <a:spLocks noChangeShapeType="1"/>
            </p:cNvSpPr>
            <p:nvPr/>
          </p:nvSpPr>
          <p:spPr bwMode="auto">
            <a:xfrm>
              <a:off x="2609" y="1618"/>
              <a:ext cx="4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38" name="Line 200"/>
            <p:cNvSpPr>
              <a:spLocks noChangeShapeType="1"/>
            </p:cNvSpPr>
            <p:nvPr/>
          </p:nvSpPr>
          <p:spPr bwMode="auto">
            <a:xfrm>
              <a:off x="2604" y="1618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39" name="Line 201"/>
            <p:cNvSpPr>
              <a:spLocks noChangeShapeType="1"/>
            </p:cNvSpPr>
            <p:nvPr/>
          </p:nvSpPr>
          <p:spPr bwMode="auto">
            <a:xfrm>
              <a:off x="2568" y="1618"/>
              <a:ext cx="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40" name="Freeform 202"/>
            <p:cNvSpPr>
              <a:spLocks/>
            </p:cNvSpPr>
            <p:nvPr/>
          </p:nvSpPr>
          <p:spPr bwMode="auto">
            <a:xfrm>
              <a:off x="2772" y="1615"/>
              <a:ext cx="8" cy="3"/>
            </a:xfrm>
            <a:custGeom>
              <a:avLst/>
              <a:gdLst>
                <a:gd name="T0" fmla="*/ 0 w 8"/>
                <a:gd name="T1" fmla="*/ 3 h 3"/>
                <a:gd name="T2" fmla="*/ 6 w 8"/>
                <a:gd name="T3" fmla="*/ 1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6" y="1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41" name="Line 203"/>
            <p:cNvSpPr>
              <a:spLocks noChangeShapeType="1"/>
            </p:cNvSpPr>
            <p:nvPr/>
          </p:nvSpPr>
          <p:spPr bwMode="auto">
            <a:xfrm flipH="1" flipV="1">
              <a:off x="2560" y="1615"/>
              <a:ext cx="8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542" name="Freeform 204"/>
            <p:cNvSpPr>
              <a:spLocks/>
            </p:cNvSpPr>
            <p:nvPr/>
          </p:nvSpPr>
          <p:spPr bwMode="auto">
            <a:xfrm>
              <a:off x="2731" y="1562"/>
              <a:ext cx="0" cy="17"/>
            </a:xfrm>
            <a:custGeom>
              <a:avLst/>
              <a:gdLst>
                <a:gd name="T0" fmla="*/ 0 h 17"/>
                <a:gd name="T1" fmla="*/ 5 h 17"/>
                <a:gd name="T2" fmla="*/ 7 h 17"/>
                <a:gd name="T3" fmla="*/ 17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grpSp>
        <p:nvGrpSpPr>
          <p:cNvPr id="7" name="Group 406"/>
          <p:cNvGrpSpPr>
            <a:grpSpLocks/>
          </p:cNvGrpSpPr>
          <p:nvPr/>
        </p:nvGrpSpPr>
        <p:grpSpPr bwMode="auto">
          <a:xfrm>
            <a:off x="3744913" y="1570038"/>
            <a:ext cx="977900" cy="5211763"/>
            <a:chOff x="2359" y="989"/>
            <a:chExt cx="616" cy="3283"/>
          </a:xfrm>
        </p:grpSpPr>
        <p:sp>
          <p:nvSpPr>
            <p:cNvPr id="2175" name="Freeform 206"/>
            <p:cNvSpPr>
              <a:spLocks/>
            </p:cNvSpPr>
            <p:nvPr/>
          </p:nvSpPr>
          <p:spPr bwMode="auto">
            <a:xfrm>
              <a:off x="2608" y="1562"/>
              <a:ext cx="0" cy="17"/>
            </a:xfrm>
            <a:custGeom>
              <a:avLst/>
              <a:gdLst>
                <a:gd name="T0" fmla="*/ 0 h 17"/>
                <a:gd name="T1" fmla="*/ 0 h 17"/>
                <a:gd name="T2" fmla="*/ 5 h 17"/>
                <a:gd name="T3" fmla="*/ 7 h 17"/>
                <a:gd name="T4" fmla="*/ 17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7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76" name="Freeform 207"/>
            <p:cNvSpPr>
              <a:spLocks/>
            </p:cNvSpPr>
            <p:nvPr/>
          </p:nvSpPr>
          <p:spPr bwMode="auto">
            <a:xfrm>
              <a:off x="2608" y="1618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5 w 7"/>
                <a:gd name="T5" fmla="*/ 2 h 4"/>
                <a:gd name="T6" fmla="*/ 5 w 7"/>
                <a:gd name="T7" fmla="*/ 2 h 4"/>
                <a:gd name="T8" fmla="*/ 1 w 7"/>
                <a:gd name="T9" fmla="*/ 0 h 4"/>
                <a:gd name="T10" fmla="*/ 1 w 7"/>
                <a:gd name="T11" fmla="*/ 0 h 4"/>
                <a:gd name="T12" fmla="*/ 0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77" name="Freeform 208"/>
            <p:cNvSpPr>
              <a:spLocks/>
            </p:cNvSpPr>
            <p:nvPr/>
          </p:nvSpPr>
          <p:spPr bwMode="auto">
            <a:xfrm>
              <a:off x="2724" y="1618"/>
              <a:ext cx="7" cy="4"/>
            </a:xfrm>
            <a:custGeom>
              <a:avLst/>
              <a:gdLst>
                <a:gd name="T0" fmla="*/ 7 w 7"/>
                <a:gd name="T1" fmla="*/ 0 h 4"/>
                <a:gd name="T2" fmla="*/ 7 w 7"/>
                <a:gd name="T3" fmla="*/ 0 h 4"/>
                <a:gd name="T4" fmla="*/ 6 w 7"/>
                <a:gd name="T5" fmla="*/ 0 h 4"/>
                <a:gd name="T6" fmla="*/ 6 w 7"/>
                <a:gd name="T7" fmla="*/ 0 h 4"/>
                <a:gd name="T8" fmla="*/ 4 w 7"/>
                <a:gd name="T9" fmla="*/ 2 h 4"/>
                <a:gd name="T10" fmla="*/ 0 w 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78" name="Freeform 209"/>
            <p:cNvSpPr>
              <a:spLocks/>
            </p:cNvSpPr>
            <p:nvPr/>
          </p:nvSpPr>
          <p:spPr bwMode="auto">
            <a:xfrm>
              <a:off x="2365" y="1622"/>
              <a:ext cx="610" cy="0"/>
            </a:xfrm>
            <a:custGeom>
              <a:avLst/>
              <a:gdLst>
                <a:gd name="T0" fmla="*/ 0 w 610"/>
                <a:gd name="T1" fmla="*/ 218 w 610"/>
                <a:gd name="T2" fmla="*/ 225 w 610"/>
                <a:gd name="T3" fmla="*/ 250 w 610"/>
                <a:gd name="T4" fmla="*/ 359 w 610"/>
                <a:gd name="T5" fmla="*/ 373 w 610"/>
                <a:gd name="T6" fmla="*/ 378 w 610"/>
                <a:gd name="T7" fmla="*/ 605 w 610"/>
                <a:gd name="T8" fmla="*/ 610 w 6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610">
                  <a:moveTo>
                    <a:pt x="0" y="0"/>
                  </a:moveTo>
                  <a:lnTo>
                    <a:pt x="218" y="0"/>
                  </a:lnTo>
                  <a:lnTo>
                    <a:pt x="225" y="0"/>
                  </a:lnTo>
                  <a:lnTo>
                    <a:pt x="250" y="0"/>
                  </a:lnTo>
                  <a:lnTo>
                    <a:pt x="359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605" y="0"/>
                  </a:lnTo>
                  <a:lnTo>
                    <a:pt x="61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79" name="Freeform 210"/>
            <p:cNvSpPr>
              <a:spLocks/>
            </p:cNvSpPr>
            <p:nvPr/>
          </p:nvSpPr>
          <p:spPr bwMode="auto">
            <a:xfrm>
              <a:off x="2738" y="1621"/>
              <a:ext cx="5" cy="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80" name="Freeform 211"/>
            <p:cNvSpPr>
              <a:spLocks/>
            </p:cNvSpPr>
            <p:nvPr/>
          </p:nvSpPr>
          <p:spPr bwMode="auto">
            <a:xfrm>
              <a:off x="2743" y="1618"/>
              <a:ext cx="3" cy="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81" name="Line 212"/>
            <p:cNvSpPr>
              <a:spLocks noChangeShapeType="1"/>
            </p:cNvSpPr>
            <p:nvPr/>
          </p:nvSpPr>
          <p:spPr bwMode="auto">
            <a:xfrm>
              <a:off x="2743" y="1621"/>
              <a:ext cx="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82" name="Freeform 213"/>
            <p:cNvSpPr>
              <a:spLocks/>
            </p:cNvSpPr>
            <p:nvPr/>
          </p:nvSpPr>
          <p:spPr bwMode="auto">
            <a:xfrm>
              <a:off x="2590" y="1620"/>
              <a:ext cx="23" cy="2"/>
            </a:xfrm>
            <a:custGeom>
              <a:avLst/>
              <a:gdLst>
                <a:gd name="T0" fmla="*/ 0 w 23"/>
                <a:gd name="T1" fmla="*/ 2 h 2"/>
                <a:gd name="T2" fmla="*/ 0 w 23"/>
                <a:gd name="T3" fmla="*/ 2 h 2"/>
                <a:gd name="T4" fmla="*/ 23 w 2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">
                  <a:moveTo>
                    <a:pt x="0" y="2"/>
                  </a:moveTo>
                  <a:lnTo>
                    <a:pt x="0" y="2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83" name="Freeform 214"/>
            <p:cNvSpPr>
              <a:spLocks/>
            </p:cNvSpPr>
            <p:nvPr/>
          </p:nvSpPr>
          <p:spPr bwMode="auto">
            <a:xfrm>
              <a:off x="2583" y="1618"/>
              <a:ext cx="5" cy="4"/>
            </a:xfrm>
            <a:custGeom>
              <a:avLst/>
              <a:gdLst>
                <a:gd name="T0" fmla="*/ 0 w 5"/>
                <a:gd name="T1" fmla="*/ 4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84" name="Freeform 215"/>
            <p:cNvSpPr>
              <a:spLocks/>
            </p:cNvSpPr>
            <p:nvPr/>
          </p:nvSpPr>
          <p:spPr bwMode="auto">
            <a:xfrm>
              <a:off x="2600" y="1569"/>
              <a:ext cx="8" cy="3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85" name="Line 216"/>
            <p:cNvSpPr>
              <a:spLocks noChangeShapeType="1"/>
            </p:cNvSpPr>
            <p:nvPr/>
          </p:nvSpPr>
          <p:spPr bwMode="auto">
            <a:xfrm>
              <a:off x="2608" y="1567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86" name="Line 217"/>
            <p:cNvSpPr>
              <a:spLocks noChangeShapeType="1"/>
            </p:cNvSpPr>
            <p:nvPr/>
          </p:nvSpPr>
          <p:spPr bwMode="auto">
            <a:xfrm>
              <a:off x="2731" y="1567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87" name="Freeform 218"/>
            <p:cNvSpPr>
              <a:spLocks/>
            </p:cNvSpPr>
            <p:nvPr/>
          </p:nvSpPr>
          <p:spPr bwMode="auto">
            <a:xfrm>
              <a:off x="2731" y="1569"/>
              <a:ext cx="8" cy="3"/>
            </a:xfrm>
            <a:custGeom>
              <a:avLst/>
              <a:gdLst>
                <a:gd name="T0" fmla="*/ 8 w 8"/>
                <a:gd name="T1" fmla="*/ 3 h 3"/>
                <a:gd name="T2" fmla="*/ 8 w 8"/>
                <a:gd name="T3" fmla="*/ 3 h 3"/>
                <a:gd name="T4" fmla="*/ 0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88" name="Line 219"/>
            <p:cNvSpPr>
              <a:spLocks noChangeShapeType="1"/>
            </p:cNvSpPr>
            <p:nvPr/>
          </p:nvSpPr>
          <p:spPr bwMode="auto">
            <a:xfrm flipH="1">
              <a:off x="2600" y="1567"/>
              <a:ext cx="8" cy="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89" name="Line 220"/>
            <p:cNvSpPr>
              <a:spLocks noChangeShapeType="1"/>
            </p:cNvSpPr>
            <p:nvPr/>
          </p:nvSpPr>
          <p:spPr bwMode="auto">
            <a:xfrm>
              <a:off x="2731" y="1567"/>
              <a:ext cx="8" cy="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90" name="Line 221"/>
            <p:cNvSpPr>
              <a:spLocks noChangeShapeType="1"/>
            </p:cNvSpPr>
            <p:nvPr/>
          </p:nvSpPr>
          <p:spPr bwMode="auto">
            <a:xfrm flipV="1">
              <a:off x="2739" y="1572"/>
              <a:ext cx="0" cy="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91" name="Line 222"/>
            <p:cNvSpPr>
              <a:spLocks noChangeShapeType="1"/>
            </p:cNvSpPr>
            <p:nvPr/>
          </p:nvSpPr>
          <p:spPr bwMode="auto">
            <a:xfrm flipV="1">
              <a:off x="2600" y="1572"/>
              <a:ext cx="0" cy="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92" name="Freeform 223"/>
            <p:cNvSpPr>
              <a:spLocks/>
            </p:cNvSpPr>
            <p:nvPr/>
          </p:nvSpPr>
          <p:spPr bwMode="auto">
            <a:xfrm>
              <a:off x="2553" y="1294"/>
              <a:ext cx="59" cy="0"/>
            </a:xfrm>
            <a:custGeom>
              <a:avLst/>
              <a:gdLst>
                <a:gd name="T0" fmla="*/ 59 w 59"/>
                <a:gd name="T1" fmla="*/ 44 w 59"/>
                <a:gd name="T2" fmla="*/ 15 w 59"/>
                <a:gd name="T3" fmla="*/ 15 w 59"/>
                <a:gd name="T4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4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93" name="Freeform 224"/>
            <p:cNvSpPr>
              <a:spLocks/>
            </p:cNvSpPr>
            <p:nvPr/>
          </p:nvSpPr>
          <p:spPr bwMode="auto">
            <a:xfrm>
              <a:off x="2728" y="1294"/>
              <a:ext cx="59" cy="0"/>
            </a:xfrm>
            <a:custGeom>
              <a:avLst/>
              <a:gdLst>
                <a:gd name="T0" fmla="*/ 59 w 59"/>
                <a:gd name="T1" fmla="*/ 44 w 59"/>
                <a:gd name="T2" fmla="*/ 44 w 59"/>
                <a:gd name="T3" fmla="*/ 15 w 59"/>
                <a:gd name="T4" fmla="*/ 0 w 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9">
                  <a:moveTo>
                    <a:pt x="59" y="0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94" name="Line 225"/>
            <p:cNvSpPr>
              <a:spLocks noChangeShapeType="1"/>
            </p:cNvSpPr>
            <p:nvPr/>
          </p:nvSpPr>
          <p:spPr bwMode="auto">
            <a:xfrm flipH="1">
              <a:off x="2723" y="1469"/>
              <a:ext cx="1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95" name="Line 226"/>
            <p:cNvSpPr>
              <a:spLocks noChangeShapeType="1"/>
            </p:cNvSpPr>
            <p:nvPr/>
          </p:nvSpPr>
          <p:spPr bwMode="auto">
            <a:xfrm flipH="1">
              <a:off x="2601" y="1469"/>
              <a:ext cx="1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96" name="Freeform 227"/>
            <p:cNvSpPr>
              <a:spLocks/>
            </p:cNvSpPr>
            <p:nvPr/>
          </p:nvSpPr>
          <p:spPr bwMode="auto">
            <a:xfrm>
              <a:off x="2597" y="1294"/>
              <a:ext cx="4" cy="175"/>
            </a:xfrm>
            <a:custGeom>
              <a:avLst/>
              <a:gdLst>
                <a:gd name="T0" fmla="*/ 0 w 4"/>
                <a:gd name="T1" fmla="*/ 0 h 175"/>
                <a:gd name="T2" fmla="*/ 0 w 4"/>
                <a:gd name="T3" fmla="*/ 7 h 175"/>
                <a:gd name="T4" fmla="*/ 0 w 4"/>
                <a:gd name="T5" fmla="*/ 7 h 175"/>
                <a:gd name="T6" fmla="*/ 0 w 4"/>
                <a:gd name="T7" fmla="*/ 7 h 175"/>
                <a:gd name="T8" fmla="*/ 0 w 4"/>
                <a:gd name="T9" fmla="*/ 8 h 175"/>
                <a:gd name="T10" fmla="*/ 3 w 4"/>
                <a:gd name="T11" fmla="*/ 160 h 175"/>
                <a:gd name="T12" fmla="*/ 4 w 4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75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3" y="160"/>
                  </a:lnTo>
                  <a:lnTo>
                    <a:pt x="4" y="17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97" name="Freeform 228"/>
            <p:cNvSpPr>
              <a:spLocks/>
            </p:cNvSpPr>
            <p:nvPr/>
          </p:nvSpPr>
          <p:spPr bwMode="auto">
            <a:xfrm>
              <a:off x="2738" y="1294"/>
              <a:ext cx="5" cy="175"/>
            </a:xfrm>
            <a:custGeom>
              <a:avLst/>
              <a:gdLst>
                <a:gd name="T0" fmla="*/ 0 w 5"/>
                <a:gd name="T1" fmla="*/ 175 h 175"/>
                <a:gd name="T2" fmla="*/ 1 w 5"/>
                <a:gd name="T3" fmla="*/ 160 h 175"/>
                <a:gd name="T4" fmla="*/ 5 w 5"/>
                <a:gd name="T5" fmla="*/ 8 h 175"/>
                <a:gd name="T6" fmla="*/ 5 w 5"/>
                <a:gd name="T7" fmla="*/ 7 h 175"/>
                <a:gd name="T8" fmla="*/ 5 w 5"/>
                <a:gd name="T9" fmla="*/ 7 h 175"/>
                <a:gd name="T10" fmla="*/ 5 w 5"/>
                <a:gd name="T11" fmla="*/ 7 h 175"/>
                <a:gd name="T12" fmla="*/ 5 w 5"/>
                <a:gd name="T1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75">
                  <a:moveTo>
                    <a:pt x="0" y="175"/>
                  </a:moveTo>
                  <a:lnTo>
                    <a:pt x="1" y="160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98" name="Line 229"/>
            <p:cNvSpPr>
              <a:spLocks noChangeShapeType="1"/>
            </p:cNvSpPr>
            <p:nvPr/>
          </p:nvSpPr>
          <p:spPr bwMode="auto">
            <a:xfrm>
              <a:off x="2616" y="1469"/>
              <a:ext cx="10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99" name="Freeform 230"/>
            <p:cNvSpPr>
              <a:spLocks/>
            </p:cNvSpPr>
            <p:nvPr/>
          </p:nvSpPr>
          <p:spPr bwMode="auto">
            <a:xfrm>
              <a:off x="2787" y="1087"/>
              <a:ext cx="4" cy="207"/>
            </a:xfrm>
            <a:custGeom>
              <a:avLst/>
              <a:gdLst>
                <a:gd name="T0" fmla="*/ 4 w 4"/>
                <a:gd name="T1" fmla="*/ 0 h 207"/>
                <a:gd name="T2" fmla="*/ 3 w 4"/>
                <a:gd name="T3" fmla="*/ 72 h 207"/>
                <a:gd name="T4" fmla="*/ 2 w 4"/>
                <a:gd name="T5" fmla="*/ 84 h 207"/>
                <a:gd name="T6" fmla="*/ 2 w 4"/>
                <a:gd name="T7" fmla="*/ 84 h 207"/>
                <a:gd name="T8" fmla="*/ 2 w 4"/>
                <a:gd name="T9" fmla="*/ 108 h 207"/>
                <a:gd name="T10" fmla="*/ 0 w 4"/>
                <a:gd name="T1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07">
                  <a:moveTo>
                    <a:pt x="4" y="0"/>
                  </a:moveTo>
                  <a:lnTo>
                    <a:pt x="3" y="72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108"/>
                  </a:lnTo>
                  <a:lnTo>
                    <a:pt x="0" y="20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00" name="Line 231"/>
            <p:cNvSpPr>
              <a:spLocks noChangeShapeType="1"/>
            </p:cNvSpPr>
            <p:nvPr/>
          </p:nvSpPr>
          <p:spPr bwMode="auto">
            <a:xfrm flipH="1">
              <a:off x="2548" y="1087"/>
              <a:ext cx="24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01" name="Freeform 232"/>
            <p:cNvSpPr>
              <a:spLocks/>
            </p:cNvSpPr>
            <p:nvPr/>
          </p:nvSpPr>
          <p:spPr bwMode="auto">
            <a:xfrm>
              <a:off x="2548" y="1087"/>
              <a:ext cx="5" cy="207"/>
            </a:xfrm>
            <a:custGeom>
              <a:avLst/>
              <a:gdLst>
                <a:gd name="T0" fmla="*/ 0 w 5"/>
                <a:gd name="T1" fmla="*/ 0 h 207"/>
                <a:gd name="T2" fmla="*/ 1 w 5"/>
                <a:gd name="T3" fmla="*/ 72 h 207"/>
                <a:gd name="T4" fmla="*/ 2 w 5"/>
                <a:gd name="T5" fmla="*/ 84 h 207"/>
                <a:gd name="T6" fmla="*/ 2 w 5"/>
                <a:gd name="T7" fmla="*/ 84 h 207"/>
                <a:gd name="T8" fmla="*/ 2 w 5"/>
                <a:gd name="T9" fmla="*/ 108 h 207"/>
                <a:gd name="T10" fmla="*/ 5 w 5"/>
                <a:gd name="T1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7">
                  <a:moveTo>
                    <a:pt x="0" y="0"/>
                  </a:moveTo>
                  <a:lnTo>
                    <a:pt x="1" y="72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108"/>
                  </a:lnTo>
                  <a:lnTo>
                    <a:pt x="5" y="20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02" name="Line 233"/>
            <p:cNvSpPr>
              <a:spLocks noChangeShapeType="1"/>
            </p:cNvSpPr>
            <p:nvPr/>
          </p:nvSpPr>
          <p:spPr bwMode="auto">
            <a:xfrm flipH="1">
              <a:off x="2849" y="1087"/>
              <a:ext cx="1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03" name="Line 234"/>
            <p:cNvSpPr>
              <a:spLocks noChangeShapeType="1"/>
            </p:cNvSpPr>
            <p:nvPr/>
          </p:nvSpPr>
          <p:spPr bwMode="auto">
            <a:xfrm flipH="1">
              <a:off x="2791" y="1087"/>
              <a:ext cx="1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04" name="Line 235"/>
            <p:cNvSpPr>
              <a:spLocks noChangeShapeType="1"/>
            </p:cNvSpPr>
            <p:nvPr/>
          </p:nvSpPr>
          <p:spPr bwMode="auto">
            <a:xfrm flipH="1">
              <a:off x="2519" y="1027"/>
              <a:ext cx="5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05" name="Line 236"/>
            <p:cNvSpPr>
              <a:spLocks noChangeShapeType="1"/>
            </p:cNvSpPr>
            <p:nvPr/>
          </p:nvSpPr>
          <p:spPr bwMode="auto">
            <a:xfrm flipH="1" flipV="1">
              <a:off x="2859" y="1042"/>
              <a:ext cx="1" cy="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06" name="Freeform 237"/>
            <p:cNvSpPr>
              <a:spLocks/>
            </p:cNvSpPr>
            <p:nvPr/>
          </p:nvSpPr>
          <p:spPr bwMode="auto">
            <a:xfrm>
              <a:off x="2478" y="1042"/>
              <a:ext cx="3" cy="45"/>
            </a:xfrm>
            <a:custGeom>
              <a:avLst/>
              <a:gdLst>
                <a:gd name="T0" fmla="*/ 0 w 3"/>
                <a:gd name="T1" fmla="*/ 45 h 45"/>
                <a:gd name="T2" fmla="*/ 1 w 3"/>
                <a:gd name="T3" fmla="*/ 22 h 45"/>
                <a:gd name="T4" fmla="*/ 3 w 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5">
                  <a:moveTo>
                    <a:pt x="0" y="45"/>
                  </a:moveTo>
                  <a:lnTo>
                    <a:pt x="1" y="2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07" name="Line 238"/>
            <p:cNvSpPr>
              <a:spLocks noChangeShapeType="1"/>
            </p:cNvSpPr>
            <p:nvPr/>
          </p:nvSpPr>
          <p:spPr bwMode="auto">
            <a:xfrm flipH="1">
              <a:off x="2533" y="1087"/>
              <a:ext cx="1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08" name="Line 239"/>
            <p:cNvSpPr>
              <a:spLocks noChangeShapeType="1"/>
            </p:cNvSpPr>
            <p:nvPr/>
          </p:nvSpPr>
          <p:spPr bwMode="auto">
            <a:xfrm flipH="1">
              <a:off x="2478" y="1087"/>
              <a:ext cx="1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09" name="Line 240"/>
            <p:cNvSpPr>
              <a:spLocks noChangeShapeType="1"/>
            </p:cNvSpPr>
            <p:nvPr/>
          </p:nvSpPr>
          <p:spPr bwMode="auto">
            <a:xfrm flipH="1">
              <a:off x="2769" y="1027"/>
              <a:ext cx="5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10" name="Line 241"/>
            <p:cNvSpPr>
              <a:spLocks noChangeShapeType="1"/>
            </p:cNvSpPr>
            <p:nvPr/>
          </p:nvSpPr>
          <p:spPr bwMode="auto">
            <a:xfrm>
              <a:off x="2769" y="1027"/>
              <a:ext cx="0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11" name="Freeform 242"/>
            <p:cNvSpPr>
              <a:spLocks/>
            </p:cNvSpPr>
            <p:nvPr/>
          </p:nvSpPr>
          <p:spPr bwMode="auto">
            <a:xfrm>
              <a:off x="2570" y="1042"/>
              <a:ext cx="199" cy="0"/>
            </a:xfrm>
            <a:custGeom>
              <a:avLst/>
              <a:gdLst>
                <a:gd name="T0" fmla="*/ 199 w 199"/>
                <a:gd name="T1" fmla="*/ 145 w 199"/>
                <a:gd name="T2" fmla="*/ 53 w 199"/>
                <a:gd name="T3" fmla="*/ 0 w 19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99">
                  <a:moveTo>
                    <a:pt x="199" y="0"/>
                  </a:moveTo>
                  <a:lnTo>
                    <a:pt x="145" y="0"/>
                  </a:lnTo>
                  <a:lnTo>
                    <a:pt x="5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12" name="Line 243"/>
            <p:cNvSpPr>
              <a:spLocks noChangeShapeType="1"/>
            </p:cNvSpPr>
            <p:nvPr/>
          </p:nvSpPr>
          <p:spPr bwMode="auto">
            <a:xfrm flipV="1">
              <a:off x="2570" y="1027"/>
              <a:ext cx="0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13" name="Freeform 244"/>
            <p:cNvSpPr>
              <a:spLocks/>
            </p:cNvSpPr>
            <p:nvPr/>
          </p:nvSpPr>
          <p:spPr bwMode="auto">
            <a:xfrm>
              <a:off x="2820" y="1027"/>
              <a:ext cx="9" cy="15"/>
            </a:xfrm>
            <a:custGeom>
              <a:avLst/>
              <a:gdLst>
                <a:gd name="T0" fmla="*/ 9 w 9"/>
                <a:gd name="T1" fmla="*/ 15 h 15"/>
                <a:gd name="T2" fmla="*/ 3 w 9"/>
                <a:gd name="T3" fmla="*/ 5 h 15"/>
                <a:gd name="T4" fmla="*/ 0 w 9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14" name="Line 245"/>
            <p:cNvSpPr>
              <a:spLocks noChangeShapeType="1"/>
            </p:cNvSpPr>
            <p:nvPr/>
          </p:nvSpPr>
          <p:spPr bwMode="auto">
            <a:xfrm flipH="1">
              <a:off x="2829" y="1042"/>
              <a:ext cx="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15" name="Line 246"/>
            <p:cNvSpPr>
              <a:spLocks noChangeShapeType="1"/>
            </p:cNvSpPr>
            <p:nvPr/>
          </p:nvSpPr>
          <p:spPr bwMode="auto">
            <a:xfrm flipH="1">
              <a:off x="2511" y="1027"/>
              <a:ext cx="8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16" name="Line 247"/>
            <p:cNvSpPr>
              <a:spLocks noChangeShapeType="1"/>
            </p:cNvSpPr>
            <p:nvPr/>
          </p:nvSpPr>
          <p:spPr bwMode="auto">
            <a:xfrm flipH="1">
              <a:off x="2481" y="1042"/>
              <a:ext cx="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17" name="Line 248"/>
            <p:cNvSpPr>
              <a:spLocks noChangeShapeType="1"/>
            </p:cNvSpPr>
            <p:nvPr/>
          </p:nvSpPr>
          <p:spPr bwMode="auto">
            <a:xfrm flipH="1">
              <a:off x="2623" y="1011"/>
              <a:ext cx="9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18" name="Line 249"/>
            <p:cNvSpPr>
              <a:spLocks noChangeShapeType="1"/>
            </p:cNvSpPr>
            <p:nvPr/>
          </p:nvSpPr>
          <p:spPr bwMode="auto">
            <a:xfrm>
              <a:off x="2669" y="989"/>
              <a:ext cx="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19" name="Line 250"/>
            <p:cNvSpPr>
              <a:spLocks noChangeShapeType="1"/>
            </p:cNvSpPr>
            <p:nvPr/>
          </p:nvSpPr>
          <p:spPr bwMode="auto">
            <a:xfrm>
              <a:off x="2695" y="991"/>
              <a:ext cx="20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20" name="Line 251"/>
            <p:cNvSpPr>
              <a:spLocks noChangeShapeType="1"/>
            </p:cNvSpPr>
            <p:nvPr/>
          </p:nvSpPr>
          <p:spPr bwMode="auto">
            <a:xfrm flipH="1">
              <a:off x="2623" y="991"/>
              <a:ext cx="2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21" name="Line 252"/>
            <p:cNvSpPr>
              <a:spLocks noChangeShapeType="1"/>
            </p:cNvSpPr>
            <p:nvPr/>
          </p:nvSpPr>
          <p:spPr bwMode="auto">
            <a:xfrm>
              <a:off x="2715" y="1011"/>
              <a:ext cx="0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22" name="Line 253"/>
            <p:cNvSpPr>
              <a:spLocks noChangeShapeType="1"/>
            </p:cNvSpPr>
            <p:nvPr/>
          </p:nvSpPr>
          <p:spPr bwMode="auto">
            <a:xfrm>
              <a:off x="2623" y="1011"/>
              <a:ext cx="0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23" name="Freeform 254"/>
            <p:cNvSpPr>
              <a:spLocks/>
            </p:cNvSpPr>
            <p:nvPr/>
          </p:nvSpPr>
          <p:spPr bwMode="auto">
            <a:xfrm>
              <a:off x="2768" y="1385"/>
              <a:ext cx="0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24" name="Freeform 255"/>
            <p:cNvSpPr>
              <a:spLocks/>
            </p:cNvSpPr>
            <p:nvPr/>
          </p:nvSpPr>
          <p:spPr bwMode="auto">
            <a:xfrm>
              <a:off x="2780" y="138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1 w 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25" name="Freeform 256"/>
            <p:cNvSpPr>
              <a:spLocks/>
            </p:cNvSpPr>
            <p:nvPr/>
          </p:nvSpPr>
          <p:spPr bwMode="auto">
            <a:xfrm>
              <a:off x="2781" y="1387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26" name="Freeform 257"/>
            <p:cNvSpPr>
              <a:spLocks/>
            </p:cNvSpPr>
            <p:nvPr/>
          </p:nvSpPr>
          <p:spPr bwMode="auto">
            <a:xfrm>
              <a:off x="2768" y="1384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27" name="Freeform 258"/>
            <p:cNvSpPr>
              <a:spLocks/>
            </p:cNvSpPr>
            <p:nvPr/>
          </p:nvSpPr>
          <p:spPr bwMode="auto">
            <a:xfrm>
              <a:off x="2768" y="138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28" name="Freeform 259"/>
            <p:cNvSpPr>
              <a:spLocks/>
            </p:cNvSpPr>
            <p:nvPr/>
          </p:nvSpPr>
          <p:spPr bwMode="auto">
            <a:xfrm>
              <a:off x="2768" y="1385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29" name="Freeform 260"/>
            <p:cNvSpPr>
              <a:spLocks/>
            </p:cNvSpPr>
            <p:nvPr/>
          </p:nvSpPr>
          <p:spPr bwMode="auto">
            <a:xfrm>
              <a:off x="2570" y="1384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30" name="Freeform 261"/>
            <p:cNvSpPr>
              <a:spLocks/>
            </p:cNvSpPr>
            <p:nvPr/>
          </p:nvSpPr>
          <p:spPr bwMode="auto">
            <a:xfrm>
              <a:off x="2558" y="1387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31" name="Freeform 262"/>
            <p:cNvSpPr>
              <a:spLocks/>
            </p:cNvSpPr>
            <p:nvPr/>
          </p:nvSpPr>
          <p:spPr bwMode="auto">
            <a:xfrm>
              <a:off x="2558" y="1388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32" name="Freeform 263"/>
            <p:cNvSpPr>
              <a:spLocks/>
            </p:cNvSpPr>
            <p:nvPr/>
          </p:nvSpPr>
          <p:spPr bwMode="auto">
            <a:xfrm>
              <a:off x="2571" y="1385"/>
              <a:ext cx="0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33" name="Freeform 264"/>
            <p:cNvSpPr>
              <a:spLocks/>
            </p:cNvSpPr>
            <p:nvPr/>
          </p:nvSpPr>
          <p:spPr bwMode="auto">
            <a:xfrm>
              <a:off x="2571" y="1385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34" name="Freeform 265"/>
            <p:cNvSpPr>
              <a:spLocks/>
            </p:cNvSpPr>
            <p:nvPr/>
          </p:nvSpPr>
          <p:spPr bwMode="auto">
            <a:xfrm>
              <a:off x="2570" y="138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35" name="Freeform 266"/>
            <p:cNvSpPr>
              <a:spLocks/>
            </p:cNvSpPr>
            <p:nvPr/>
          </p:nvSpPr>
          <p:spPr bwMode="auto">
            <a:xfrm>
              <a:off x="2768" y="1392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4 w 12"/>
                <a:gd name="T3" fmla="*/ 0 h 1"/>
                <a:gd name="T4" fmla="*/ 12 w 1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4" y="0"/>
                  </a:lnTo>
                  <a:lnTo>
                    <a:pt x="12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36" name="Freeform 267"/>
            <p:cNvSpPr>
              <a:spLocks/>
            </p:cNvSpPr>
            <p:nvPr/>
          </p:nvSpPr>
          <p:spPr bwMode="auto">
            <a:xfrm>
              <a:off x="2560" y="1392"/>
              <a:ext cx="11" cy="1"/>
            </a:xfrm>
            <a:custGeom>
              <a:avLst/>
              <a:gdLst>
                <a:gd name="T0" fmla="*/ 11 w 11"/>
                <a:gd name="T1" fmla="*/ 0 h 1"/>
                <a:gd name="T2" fmla="*/ 8 w 11"/>
                <a:gd name="T3" fmla="*/ 0 h 1"/>
                <a:gd name="T4" fmla="*/ 0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8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37" name="Freeform 268"/>
            <p:cNvSpPr>
              <a:spLocks/>
            </p:cNvSpPr>
            <p:nvPr/>
          </p:nvSpPr>
          <p:spPr bwMode="auto">
            <a:xfrm>
              <a:off x="2767" y="1377"/>
              <a:ext cx="2" cy="7"/>
            </a:xfrm>
            <a:custGeom>
              <a:avLst/>
              <a:gdLst>
                <a:gd name="T0" fmla="*/ 2 w 2"/>
                <a:gd name="T1" fmla="*/ 7 h 7"/>
                <a:gd name="T2" fmla="*/ 2 w 2"/>
                <a:gd name="T3" fmla="*/ 7 h 7"/>
                <a:gd name="T4" fmla="*/ 2 w 2"/>
                <a:gd name="T5" fmla="*/ 7 h 7"/>
                <a:gd name="T6" fmla="*/ 2 w 2"/>
                <a:gd name="T7" fmla="*/ 7 h 7"/>
                <a:gd name="T8" fmla="*/ 1 w 2"/>
                <a:gd name="T9" fmla="*/ 4 h 7"/>
                <a:gd name="T10" fmla="*/ 0 w 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38" name="Freeform 269"/>
            <p:cNvSpPr>
              <a:spLocks/>
            </p:cNvSpPr>
            <p:nvPr/>
          </p:nvSpPr>
          <p:spPr bwMode="auto">
            <a:xfrm>
              <a:off x="2769" y="1383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39" name="Freeform 270"/>
            <p:cNvSpPr>
              <a:spLocks/>
            </p:cNvSpPr>
            <p:nvPr/>
          </p:nvSpPr>
          <p:spPr bwMode="auto">
            <a:xfrm>
              <a:off x="2778" y="1371"/>
              <a:ext cx="3" cy="11"/>
            </a:xfrm>
            <a:custGeom>
              <a:avLst/>
              <a:gdLst>
                <a:gd name="T0" fmla="*/ 3 w 3"/>
                <a:gd name="T1" fmla="*/ 11 h 11"/>
                <a:gd name="T2" fmla="*/ 3 w 3"/>
                <a:gd name="T3" fmla="*/ 11 h 11"/>
                <a:gd name="T4" fmla="*/ 2 w 3"/>
                <a:gd name="T5" fmla="*/ 5 h 11"/>
                <a:gd name="T6" fmla="*/ 0 w 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lnTo>
                    <a:pt x="3" y="11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40" name="Freeform 271"/>
            <p:cNvSpPr>
              <a:spLocks/>
            </p:cNvSpPr>
            <p:nvPr/>
          </p:nvSpPr>
          <p:spPr bwMode="auto">
            <a:xfrm>
              <a:off x="2781" y="1383"/>
              <a:ext cx="0" cy="4"/>
            </a:xfrm>
            <a:custGeom>
              <a:avLst/>
              <a:gdLst>
                <a:gd name="T0" fmla="*/ 4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41" name="Freeform 272"/>
            <p:cNvSpPr>
              <a:spLocks/>
            </p:cNvSpPr>
            <p:nvPr/>
          </p:nvSpPr>
          <p:spPr bwMode="auto">
            <a:xfrm>
              <a:off x="2778" y="1371"/>
              <a:ext cx="3" cy="12"/>
            </a:xfrm>
            <a:custGeom>
              <a:avLst/>
              <a:gdLst>
                <a:gd name="T0" fmla="*/ 3 w 3"/>
                <a:gd name="T1" fmla="*/ 12 h 12"/>
                <a:gd name="T2" fmla="*/ 3 w 3"/>
                <a:gd name="T3" fmla="*/ 12 h 12"/>
                <a:gd name="T4" fmla="*/ 3 w 3"/>
                <a:gd name="T5" fmla="*/ 12 h 12"/>
                <a:gd name="T6" fmla="*/ 3 w 3"/>
                <a:gd name="T7" fmla="*/ 12 h 12"/>
                <a:gd name="T8" fmla="*/ 3 w 3"/>
                <a:gd name="T9" fmla="*/ 11 h 12"/>
                <a:gd name="T10" fmla="*/ 3 w 3"/>
                <a:gd name="T11" fmla="*/ 11 h 12"/>
                <a:gd name="T12" fmla="*/ 2 w 3"/>
                <a:gd name="T13" fmla="*/ 5 h 12"/>
                <a:gd name="T14" fmla="*/ 0 w 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2">
                  <a:moveTo>
                    <a:pt x="3" y="12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42" name="Line 273"/>
            <p:cNvSpPr>
              <a:spLocks noChangeShapeType="1"/>
            </p:cNvSpPr>
            <p:nvPr/>
          </p:nvSpPr>
          <p:spPr bwMode="auto">
            <a:xfrm>
              <a:off x="2781" y="138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43" name="Line 274"/>
            <p:cNvSpPr>
              <a:spLocks noChangeShapeType="1"/>
            </p:cNvSpPr>
            <p:nvPr/>
          </p:nvSpPr>
          <p:spPr bwMode="auto">
            <a:xfrm>
              <a:off x="2768" y="1391"/>
              <a:ext cx="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44" name="Line 275"/>
            <p:cNvSpPr>
              <a:spLocks noChangeShapeType="1"/>
            </p:cNvSpPr>
            <p:nvPr/>
          </p:nvSpPr>
          <p:spPr bwMode="auto">
            <a:xfrm>
              <a:off x="2571" y="1391"/>
              <a:ext cx="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45" name="Freeform 276"/>
            <p:cNvSpPr>
              <a:spLocks/>
            </p:cNvSpPr>
            <p:nvPr/>
          </p:nvSpPr>
          <p:spPr bwMode="auto">
            <a:xfrm>
              <a:off x="2558" y="1383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46" name="Freeform 277"/>
            <p:cNvSpPr>
              <a:spLocks/>
            </p:cNvSpPr>
            <p:nvPr/>
          </p:nvSpPr>
          <p:spPr bwMode="auto">
            <a:xfrm>
              <a:off x="2558" y="1371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0 h 11"/>
                <a:gd name="T4" fmla="*/ 2 w 4"/>
                <a:gd name="T5" fmla="*/ 5 h 11"/>
                <a:gd name="T6" fmla="*/ 0 w 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47" name="Freeform 278"/>
            <p:cNvSpPr>
              <a:spLocks/>
            </p:cNvSpPr>
            <p:nvPr/>
          </p:nvSpPr>
          <p:spPr bwMode="auto">
            <a:xfrm>
              <a:off x="2558" y="1371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0 h 12"/>
                <a:gd name="T4" fmla="*/ 2 w 4"/>
                <a:gd name="T5" fmla="*/ 5 h 12"/>
                <a:gd name="T6" fmla="*/ 0 w 4"/>
                <a:gd name="T7" fmla="*/ 11 h 12"/>
                <a:gd name="T8" fmla="*/ 0 w 4"/>
                <a:gd name="T9" fmla="*/ 11 h 12"/>
                <a:gd name="T10" fmla="*/ 0 w 4"/>
                <a:gd name="T11" fmla="*/ 12 h 12"/>
                <a:gd name="T12" fmla="*/ 0 w 4"/>
                <a:gd name="T13" fmla="*/ 12 h 12"/>
                <a:gd name="T14" fmla="*/ 0 w 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48" name="Freeform 279"/>
            <p:cNvSpPr>
              <a:spLocks/>
            </p:cNvSpPr>
            <p:nvPr/>
          </p:nvSpPr>
          <p:spPr bwMode="auto">
            <a:xfrm>
              <a:off x="2570" y="1383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49" name="Freeform 280"/>
            <p:cNvSpPr>
              <a:spLocks/>
            </p:cNvSpPr>
            <p:nvPr/>
          </p:nvSpPr>
          <p:spPr bwMode="auto">
            <a:xfrm>
              <a:off x="2570" y="1377"/>
              <a:ext cx="2" cy="7"/>
            </a:xfrm>
            <a:custGeom>
              <a:avLst/>
              <a:gdLst>
                <a:gd name="T0" fmla="*/ 2 w 2"/>
                <a:gd name="T1" fmla="*/ 0 h 7"/>
                <a:gd name="T2" fmla="*/ 2 w 2"/>
                <a:gd name="T3" fmla="*/ 0 h 7"/>
                <a:gd name="T4" fmla="*/ 1 w 2"/>
                <a:gd name="T5" fmla="*/ 4 h 7"/>
                <a:gd name="T6" fmla="*/ 0 w 2"/>
                <a:gd name="T7" fmla="*/ 7 h 7"/>
                <a:gd name="T8" fmla="*/ 0 w 2"/>
                <a:gd name="T9" fmla="*/ 7 h 7"/>
                <a:gd name="T10" fmla="*/ 0 w 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2" y="0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50" name="Freeform 281"/>
            <p:cNvSpPr>
              <a:spLocks/>
            </p:cNvSpPr>
            <p:nvPr/>
          </p:nvSpPr>
          <p:spPr bwMode="auto">
            <a:xfrm>
              <a:off x="2562" y="1353"/>
              <a:ext cx="10" cy="18"/>
            </a:xfrm>
            <a:custGeom>
              <a:avLst/>
              <a:gdLst>
                <a:gd name="T0" fmla="*/ 0 w 10"/>
                <a:gd name="T1" fmla="*/ 18 h 18"/>
                <a:gd name="T2" fmla="*/ 6 w 10"/>
                <a:gd name="T3" fmla="*/ 8 h 18"/>
                <a:gd name="T4" fmla="*/ 10 w 1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6" y="8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51" name="Line 282"/>
            <p:cNvSpPr>
              <a:spLocks noChangeShapeType="1"/>
            </p:cNvSpPr>
            <p:nvPr/>
          </p:nvSpPr>
          <p:spPr bwMode="auto">
            <a:xfrm flipV="1">
              <a:off x="2562" y="1353"/>
              <a:ext cx="10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52" name="Freeform 283"/>
            <p:cNvSpPr>
              <a:spLocks/>
            </p:cNvSpPr>
            <p:nvPr/>
          </p:nvSpPr>
          <p:spPr bwMode="auto">
            <a:xfrm>
              <a:off x="2572" y="134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1 w 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53" name="Freeform 284"/>
            <p:cNvSpPr>
              <a:spLocks/>
            </p:cNvSpPr>
            <p:nvPr/>
          </p:nvSpPr>
          <p:spPr bwMode="auto">
            <a:xfrm>
              <a:off x="2572" y="134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1 w 1"/>
                <a:gd name="T5" fmla="*/ 1 h 6"/>
                <a:gd name="T6" fmla="*/ 1 w 1"/>
                <a:gd name="T7" fmla="*/ 1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54" name="Line 285"/>
            <p:cNvSpPr>
              <a:spLocks noChangeShapeType="1"/>
            </p:cNvSpPr>
            <p:nvPr/>
          </p:nvSpPr>
          <p:spPr bwMode="auto">
            <a:xfrm flipH="1">
              <a:off x="2572" y="1375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55" name="Line 286"/>
            <p:cNvSpPr>
              <a:spLocks noChangeShapeType="1"/>
            </p:cNvSpPr>
            <p:nvPr/>
          </p:nvSpPr>
          <p:spPr bwMode="auto">
            <a:xfrm>
              <a:off x="2558" y="138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56" name="Freeform 287"/>
            <p:cNvSpPr>
              <a:spLocks/>
            </p:cNvSpPr>
            <p:nvPr/>
          </p:nvSpPr>
          <p:spPr bwMode="auto">
            <a:xfrm>
              <a:off x="2573" y="1302"/>
              <a:ext cx="0" cy="152"/>
            </a:xfrm>
            <a:custGeom>
              <a:avLst/>
              <a:gdLst>
                <a:gd name="T0" fmla="*/ 0 h 152"/>
                <a:gd name="T1" fmla="*/ 45 h 152"/>
                <a:gd name="T2" fmla="*/ 45 h 152"/>
                <a:gd name="T3" fmla="*/ 45 h 152"/>
                <a:gd name="T4" fmla="*/ 73 h 152"/>
                <a:gd name="T5" fmla="*/ 124 h 152"/>
                <a:gd name="T6" fmla="*/ 152 h 152"/>
                <a:gd name="T7" fmla="*/ 152 h 15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52">
                  <a:moveTo>
                    <a:pt x="0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73"/>
                  </a:lnTo>
                  <a:lnTo>
                    <a:pt x="0" y="124"/>
                  </a:lnTo>
                  <a:lnTo>
                    <a:pt x="0" y="152"/>
                  </a:lnTo>
                  <a:lnTo>
                    <a:pt x="0" y="15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57" name="Line 288"/>
            <p:cNvSpPr>
              <a:spLocks noChangeShapeType="1"/>
            </p:cNvSpPr>
            <p:nvPr/>
          </p:nvSpPr>
          <p:spPr bwMode="auto">
            <a:xfrm>
              <a:off x="2573" y="1301"/>
              <a:ext cx="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58" name="Line 289"/>
            <p:cNvSpPr>
              <a:spLocks noChangeShapeType="1"/>
            </p:cNvSpPr>
            <p:nvPr/>
          </p:nvSpPr>
          <p:spPr bwMode="auto">
            <a:xfrm flipV="1">
              <a:off x="2586" y="1301"/>
              <a:ext cx="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59" name="Line 290"/>
            <p:cNvSpPr>
              <a:spLocks noChangeShapeType="1"/>
            </p:cNvSpPr>
            <p:nvPr/>
          </p:nvSpPr>
          <p:spPr bwMode="auto">
            <a:xfrm>
              <a:off x="2753" y="1301"/>
              <a:ext cx="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60" name="Freeform 291"/>
            <p:cNvSpPr>
              <a:spLocks/>
            </p:cNvSpPr>
            <p:nvPr/>
          </p:nvSpPr>
          <p:spPr bwMode="auto">
            <a:xfrm>
              <a:off x="2766" y="1347"/>
              <a:ext cx="0" cy="107"/>
            </a:xfrm>
            <a:custGeom>
              <a:avLst/>
              <a:gdLst>
                <a:gd name="T0" fmla="*/ 0 h 107"/>
                <a:gd name="T1" fmla="*/ 28 h 107"/>
                <a:gd name="T2" fmla="*/ 79 h 107"/>
                <a:gd name="T3" fmla="*/ 107 h 107"/>
                <a:gd name="T4" fmla="*/ 107 h 10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7">
                  <a:moveTo>
                    <a:pt x="0" y="0"/>
                  </a:moveTo>
                  <a:lnTo>
                    <a:pt x="0" y="28"/>
                  </a:lnTo>
                  <a:lnTo>
                    <a:pt x="0" y="79"/>
                  </a:lnTo>
                  <a:lnTo>
                    <a:pt x="0" y="107"/>
                  </a:lnTo>
                  <a:lnTo>
                    <a:pt x="0" y="10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61" name="Line 292"/>
            <p:cNvSpPr>
              <a:spLocks noChangeShapeType="1"/>
            </p:cNvSpPr>
            <p:nvPr/>
          </p:nvSpPr>
          <p:spPr bwMode="auto">
            <a:xfrm>
              <a:off x="2766" y="1302"/>
              <a:ext cx="0" cy="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62" name="Line 293"/>
            <p:cNvSpPr>
              <a:spLocks noChangeShapeType="1"/>
            </p:cNvSpPr>
            <p:nvPr/>
          </p:nvSpPr>
          <p:spPr bwMode="auto">
            <a:xfrm flipV="1">
              <a:off x="2766" y="1301"/>
              <a:ext cx="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63" name="Freeform 294"/>
            <p:cNvSpPr>
              <a:spLocks/>
            </p:cNvSpPr>
            <p:nvPr/>
          </p:nvSpPr>
          <p:spPr bwMode="auto">
            <a:xfrm>
              <a:off x="2739" y="1454"/>
              <a:ext cx="27" cy="0"/>
            </a:xfrm>
            <a:custGeom>
              <a:avLst/>
              <a:gdLst>
                <a:gd name="T0" fmla="*/ 0 w 27"/>
                <a:gd name="T1" fmla="*/ 0 w 27"/>
                <a:gd name="T2" fmla="*/ 27 w 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64" name="Freeform 295"/>
            <p:cNvSpPr>
              <a:spLocks/>
            </p:cNvSpPr>
            <p:nvPr/>
          </p:nvSpPr>
          <p:spPr bwMode="auto">
            <a:xfrm>
              <a:off x="2743" y="1302"/>
              <a:ext cx="23" cy="0"/>
            </a:xfrm>
            <a:custGeom>
              <a:avLst/>
              <a:gdLst>
                <a:gd name="T0" fmla="*/ 0 w 23"/>
                <a:gd name="T1" fmla="*/ 0 w 23"/>
                <a:gd name="T2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65" name="Freeform 296"/>
            <p:cNvSpPr>
              <a:spLocks/>
            </p:cNvSpPr>
            <p:nvPr/>
          </p:nvSpPr>
          <p:spPr bwMode="auto">
            <a:xfrm>
              <a:off x="2743" y="1301"/>
              <a:ext cx="23" cy="0"/>
            </a:xfrm>
            <a:custGeom>
              <a:avLst/>
              <a:gdLst>
                <a:gd name="T0" fmla="*/ 23 w 23"/>
                <a:gd name="T1" fmla="*/ 23 w 23"/>
                <a:gd name="T2" fmla="*/ 11 w 23"/>
                <a:gd name="T3" fmla="*/ 11 w 23"/>
                <a:gd name="T4" fmla="*/ 7 w 23"/>
                <a:gd name="T5" fmla="*/ 7 w 23"/>
                <a:gd name="T6" fmla="*/ 0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66" name="Freeform 297"/>
            <p:cNvSpPr>
              <a:spLocks/>
            </p:cNvSpPr>
            <p:nvPr/>
          </p:nvSpPr>
          <p:spPr bwMode="auto">
            <a:xfrm>
              <a:off x="2766" y="1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67" name="Line 298"/>
            <p:cNvSpPr>
              <a:spLocks noChangeShapeType="1"/>
            </p:cNvSpPr>
            <p:nvPr/>
          </p:nvSpPr>
          <p:spPr bwMode="auto">
            <a:xfrm>
              <a:off x="2750" y="130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68" name="Line 299"/>
            <p:cNvSpPr>
              <a:spLocks noChangeShapeType="1"/>
            </p:cNvSpPr>
            <p:nvPr/>
          </p:nvSpPr>
          <p:spPr bwMode="auto">
            <a:xfrm>
              <a:off x="2754" y="130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69" name="Freeform 300"/>
            <p:cNvSpPr>
              <a:spLocks/>
            </p:cNvSpPr>
            <p:nvPr/>
          </p:nvSpPr>
          <p:spPr bwMode="auto">
            <a:xfrm>
              <a:off x="2743" y="1301"/>
              <a:ext cx="11" cy="0"/>
            </a:xfrm>
            <a:custGeom>
              <a:avLst/>
              <a:gdLst>
                <a:gd name="T0" fmla="*/ 11 w 11"/>
                <a:gd name="T1" fmla="*/ 11 w 11"/>
                <a:gd name="T2" fmla="*/ 7 w 11"/>
                <a:gd name="T3" fmla="*/ 7 w 11"/>
                <a:gd name="T4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70" name="Freeform 301"/>
            <p:cNvSpPr>
              <a:spLocks/>
            </p:cNvSpPr>
            <p:nvPr/>
          </p:nvSpPr>
          <p:spPr bwMode="auto">
            <a:xfrm>
              <a:off x="2743" y="1301"/>
              <a:ext cx="10" cy="0"/>
            </a:xfrm>
            <a:custGeom>
              <a:avLst/>
              <a:gdLst>
                <a:gd name="T0" fmla="*/ 1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71" name="Freeform 302"/>
            <p:cNvSpPr>
              <a:spLocks/>
            </p:cNvSpPr>
            <p:nvPr/>
          </p:nvSpPr>
          <p:spPr bwMode="auto">
            <a:xfrm>
              <a:off x="2753" y="1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72" name="Freeform 303"/>
            <p:cNvSpPr>
              <a:spLocks/>
            </p:cNvSpPr>
            <p:nvPr/>
          </p:nvSpPr>
          <p:spPr bwMode="auto">
            <a:xfrm>
              <a:off x="2743" y="1302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73" name="Freeform 304"/>
            <p:cNvSpPr>
              <a:spLocks/>
            </p:cNvSpPr>
            <p:nvPr/>
          </p:nvSpPr>
          <p:spPr bwMode="auto">
            <a:xfrm>
              <a:off x="2586" y="1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74" name="Freeform 305"/>
            <p:cNvSpPr>
              <a:spLocks/>
            </p:cNvSpPr>
            <p:nvPr/>
          </p:nvSpPr>
          <p:spPr bwMode="auto">
            <a:xfrm>
              <a:off x="2586" y="1301"/>
              <a:ext cx="11" cy="0"/>
            </a:xfrm>
            <a:custGeom>
              <a:avLst/>
              <a:gdLst>
                <a:gd name="T0" fmla="*/ 11 w 11"/>
                <a:gd name="T1" fmla="*/ 11 w 11"/>
                <a:gd name="T2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75" name="Line 306"/>
            <p:cNvSpPr>
              <a:spLocks noChangeShapeType="1"/>
            </p:cNvSpPr>
            <p:nvPr/>
          </p:nvSpPr>
          <p:spPr bwMode="auto">
            <a:xfrm>
              <a:off x="2585" y="1301"/>
              <a:ext cx="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76" name="Freeform 307"/>
            <p:cNvSpPr>
              <a:spLocks/>
            </p:cNvSpPr>
            <p:nvPr/>
          </p:nvSpPr>
          <p:spPr bwMode="auto">
            <a:xfrm>
              <a:off x="2590" y="1301"/>
              <a:ext cx="7" cy="0"/>
            </a:xfrm>
            <a:custGeom>
              <a:avLst/>
              <a:gdLst>
                <a:gd name="T0" fmla="*/ 7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77" name="Freeform 308"/>
            <p:cNvSpPr>
              <a:spLocks/>
            </p:cNvSpPr>
            <p:nvPr/>
          </p:nvSpPr>
          <p:spPr bwMode="auto">
            <a:xfrm>
              <a:off x="2573" y="1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78" name="Freeform 309"/>
            <p:cNvSpPr>
              <a:spLocks/>
            </p:cNvSpPr>
            <p:nvPr/>
          </p:nvSpPr>
          <p:spPr bwMode="auto">
            <a:xfrm>
              <a:off x="2573" y="1301"/>
              <a:ext cx="24" cy="0"/>
            </a:xfrm>
            <a:custGeom>
              <a:avLst/>
              <a:gdLst>
                <a:gd name="T0" fmla="*/ 24 w 24"/>
                <a:gd name="T1" fmla="*/ 24 w 24"/>
                <a:gd name="T2" fmla="*/ 12 w 24"/>
                <a:gd name="T3" fmla="*/ 12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24" y="0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79" name="Freeform 310"/>
            <p:cNvSpPr>
              <a:spLocks/>
            </p:cNvSpPr>
            <p:nvPr/>
          </p:nvSpPr>
          <p:spPr bwMode="auto">
            <a:xfrm>
              <a:off x="2573" y="1302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80" name="Freeform 311"/>
            <p:cNvSpPr>
              <a:spLocks/>
            </p:cNvSpPr>
            <p:nvPr/>
          </p:nvSpPr>
          <p:spPr bwMode="auto">
            <a:xfrm>
              <a:off x="2586" y="1302"/>
              <a:ext cx="11" cy="0"/>
            </a:xfrm>
            <a:custGeom>
              <a:avLst/>
              <a:gdLst>
                <a:gd name="T0" fmla="*/ 0 w 11"/>
                <a:gd name="T1" fmla="*/ 0 w 11"/>
                <a:gd name="T2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81" name="Line 312"/>
            <p:cNvSpPr>
              <a:spLocks noChangeShapeType="1"/>
            </p:cNvSpPr>
            <p:nvPr/>
          </p:nvSpPr>
          <p:spPr bwMode="auto">
            <a:xfrm>
              <a:off x="2585" y="130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82" name="Line 313"/>
            <p:cNvSpPr>
              <a:spLocks noChangeShapeType="1"/>
            </p:cNvSpPr>
            <p:nvPr/>
          </p:nvSpPr>
          <p:spPr bwMode="auto">
            <a:xfrm>
              <a:off x="2590" y="130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83" name="Freeform 314"/>
            <p:cNvSpPr>
              <a:spLocks/>
            </p:cNvSpPr>
            <p:nvPr/>
          </p:nvSpPr>
          <p:spPr bwMode="auto">
            <a:xfrm>
              <a:off x="2573" y="1454"/>
              <a:ext cx="27" cy="0"/>
            </a:xfrm>
            <a:custGeom>
              <a:avLst/>
              <a:gdLst>
                <a:gd name="T0" fmla="*/ 0 w 27"/>
                <a:gd name="T1" fmla="*/ 0 w 27"/>
                <a:gd name="T2" fmla="*/ 27 w 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84" name="Freeform 315"/>
            <p:cNvSpPr>
              <a:spLocks/>
            </p:cNvSpPr>
            <p:nvPr/>
          </p:nvSpPr>
          <p:spPr bwMode="auto">
            <a:xfrm>
              <a:off x="2767" y="1353"/>
              <a:ext cx="11" cy="18"/>
            </a:xfrm>
            <a:custGeom>
              <a:avLst/>
              <a:gdLst>
                <a:gd name="T0" fmla="*/ 11 w 11"/>
                <a:gd name="T1" fmla="*/ 18 h 18"/>
                <a:gd name="T2" fmla="*/ 5 w 11"/>
                <a:gd name="T3" fmla="*/ 8 h 18"/>
                <a:gd name="T4" fmla="*/ 0 w 11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8">
                  <a:moveTo>
                    <a:pt x="11" y="18"/>
                  </a:moveTo>
                  <a:lnTo>
                    <a:pt x="5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85" name="Line 316"/>
            <p:cNvSpPr>
              <a:spLocks noChangeShapeType="1"/>
            </p:cNvSpPr>
            <p:nvPr/>
          </p:nvSpPr>
          <p:spPr bwMode="auto">
            <a:xfrm flipH="1" flipV="1">
              <a:off x="2767" y="1353"/>
              <a:ext cx="1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86" name="Line 317"/>
            <p:cNvSpPr>
              <a:spLocks noChangeShapeType="1"/>
            </p:cNvSpPr>
            <p:nvPr/>
          </p:nvSpPr>
          <p:spPr bwMode="auto">
            <a:xfrm>
              <a:off x="2766" y="1375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87" name="Freeform 318"/>
            <p:cNvSpPr>
              <a:spLocks/>
            </p:cNvSpPr>
            <p:nvPr/>
          </p:nvSpPr>
          <p:spPr bwMode="auto">
            <a:xfrm>
              <a:off x="2766" y="1348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1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1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88" name="Freeform 319"/>
            <p:cNvSpPr>
              <a:spLocks/>
            </p:cNvSpPr>
            <p:nvPr/>
          </p:nvSpPr>
          <p:spPr bwMode="auto">
            <a:xfrm>
              <a:off x="2766" y="134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0 h 6"/>
                <a:gd name="T12" fmla="*/ 0 w 1"/>
                <a:gd name="T13" fmla="*/ 1 h 6"/>
                <a:gd name="T14" fmla="*/ 0 w 1"/>
                <a:gd name="T15" fmla="*/ 1 h 6"/>
                <a:gd name="T16" fmla="*/ 1 w 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89" name="Freeform 320"/>
            <p:cNvSpPr>
              <a:spLocks/>
            </p:cNvSpPr>
            <p:nvPr/>
          </p:nvSpPr>
          <p:spPr bwMode="auto">
            <a:xfrm>
              <a:off x="2634" y="1511"/>
              <a:ext cx="72" cy="0"/>
            </a:xfrm>
            <a:custGeom>
              <a:avLst/>
              <a:gdLst>
                <a:gd name="T0" fmla="*/ 72 w 72"/>
                <a:gd name="T1" fmla="*/ 36 w 72"/>
                <a:gd name="T2" fmla="*/ 0 w 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2">
                  <a:moveTo>
                    <a:pt x="72" y="0"/>
                  </a:move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90" name="Freeform 321"/>
            <p:cNvSpPr>
              <a:spLocks/>
            </p:cNvSpPr>
            <p:nvPr/>
          </p:nvSpPr>
          <p:spPr bwMode="auto">
            <a:xfrm>
              <a:off x="2706" y="147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0 w 36"/>
                <a:gd name="T3" fmla="*/ 36 h 36"/>
                <a:gd name="T4" fmla="*/ 7 w 36"/>
                <a:gd name="T5" fmla="*/ 36 h 36"/>
                <a:gd name="T6" fmla="*/ 12 w 36"/>
                <a:gd name="T7" fmla="*/ 33 h 36"/>
                <a:gd name="T8" fmla="*/ 18 w 36"/>
                <a:gd name="T9" fmla="*/ 31 h 36"/>
                <a:gd name="T10" fmla="*/ 23 w 36"/>
                <a:gd name="T11" fmla="*/ 28 h 36"/>
                <a:gd name="T12" fmla="*/ 27 w 36"/>
                <a:gd name="T13" fmla="*/ 23 h 36"/>
                <a:gd name="T14" fmla="*/ 31 w 36"/>
                <a:gd name="T15" fmla="*/ 18 h 36"/>
                <a:gd name="T16" fmla="*/ 33 w 36"/>
                <a:gd name="T17" fmla="*/ 12 h 36"/>
                <a:gd name="T18" fmla="*/ 36 w 36"/>
                <a:gd name="T19" fmla="*/ 7 h 36"/>
                <a:gd name="T20" fmla="*/ 36 w 36"/>
                <a:gd name="T21" fmla="*/ 7 h 36"/>
                <a:gd name="T22" fmla="*/ 36 w 36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0" y="36"/>
                  </a:lnTo>
                  <a:lnTo>
                    <a:pt x="7" y="36"/>
                  </a:lnTo>
                  <a:lnTo>
                    <a:pt x="12" y="33"/>
                  </a:lnTo>
                  <a:lnTo>
                    <a:pt x="18" y="31"/>
                  </a:lnTo>
                  <a:lnTo>
                    <a:pt x="23" y="28"/>
                  </a:lnTo>
                  <a:lnTo>
                    <a:pt x="27" y="23"/>
                  </a:lnTo>
                  <a:lnTo>
                    <a:pt x="31" y="18"/>
                  </a:lnTo>
                  <a:lnTo>
                    <a:pt x="33" y="12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91" name="Freeform 322"/>
            <p:cNvSpPr>
              <a:spLocks/>
            </p:cNvSpPr>
            <p:nvPr/>
          </p:nvSpPr>
          <p:spPr bwMode="auto">
            <a:xfrm>
              <a:off x="2597" y="1475"/>
              <a:ext cx="37" cy="36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0 h 36"/>
                <a:gd name="T4" fmla="*/ 1 w 37"/>
                <a:gd name="T5" fmla="*/ 7 h 36"/>
                <a:gd name="T6" fmla="*/ 1 w 37"/>
                <a:gd name="T7" fmla="*/ 7 h 36"/>
                <a:gd name="T8" fmla="*/ 3 w 37"/>
                <a:gd name="T9" fmla="*/ 12 h 36"/>
                <a:gd name="T10" fmla="*/ 5 w 37"/>
                <a:gd name="T11" fmla="*/ 18 h 36"/>
                <a:gd name="T12" fmla="*/ 9 w 37"/>
                <a:gd name="T13" fmla="*/ 23 h 36"/>
                <a:gd name="T14" fmla="*/ 14 w 37"/>
                <a:gd name="T15" fmla="*/ 28 h 36"/>
                <a:gd name="T16" fmla="*/ 18 w 37"/>
                <a:gd name="T17" fmla="*/ 31 h 36"/>
                <a:gd name="T18" fmla="*/ 24 w 37"/>
                <a:gd name="T19" fmla="*/ 33 h 36"/>
                <a:gd name="T20" fmla="*/ 30 w 37"/>
                <a:gd name="T21" fmla="*/ 36 h 36"/>
                <a:gd name="T22" fmla="*/ 37 w 37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12"/>
                  </a:lnTo>
                  <a:lnTo>
                    <a:pt x="5" y="18"/>
                  </a:lnTo>
                  <a:lnTo>
                    <a:pt x="9" y="23"/>
                  </a:lnTo>
                  <a:lnTo>
                    <a:pt x="14" y="28"/>
                  </a:lnTo>
                  <a:lnTo>
                    <a:pt x="18" y="31"/>
                  </a:lnTo>
                  <a:lnTo>
                    <a:pt x="24" y="33"/>
                  </a:lnTo>
                  <a:lnTo>
                    <a:pt x="30" y="36"/>
                  </a:lnTo>
                  <a:lnTo>
                    <a:pt x="37" y="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92" name="Line 323"/>
            <p:cNvSpPr>
              <a:spLocks noChangeShapeType="1"/>
            </p:cNvSpPr>
            <p:nvPr/>
          </p:nvSpPr>
          <p:spPr bwMode="auto">
            <a:xfrm flipV="1">
              <a:off x="2597" y="1469"/>
              <a:ext cx="0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93" name="Line 324"/>
            <p:cNvSpPr>
              <a:spLocks noChangeShapeType="1"/>
            </p:cNvSpPr>
            <p:nvPr/>
          </p:nvSpPr>
          <p:spPr bwMode="auto">
            <a:xfrm flipV="1">
              <a:off x="2742" y="1469"/>
              <a:ext cx="0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94" name="Freeform 325"/>
            <p:cNvSpPr>
              <a:spLocks/>
            </p:cNvSpPr>
            <p:nvPr/>
          </p:nvSpPr>
          <p:spPr bwMode="auto">
            <a:xfrm>
              <a:off x="2789" y="1195"/>
              <a:ext cx="6" cy="20"/>
            </a:xfrm>
            <a:custGeom>
              <a:avLst/>
              <a:gdLst>
                <a:gd name="T0" fmla="*/ 6 w 6"/>
                <a:gd name="T1" fmla="*/ 20 h 20"/>
                <a:gd name="T2" fmla="*/ 6 w 6"/>
                <a:gd name="T3" fmla="*/ 20 h 20"/>
                <a:gd name="T4" fmla="*/ 4 w 6"/>
                <a:gd name="T5" fmla="*/ 11 h 20"/>
                <a:gd name="T6" fmla="*/ 0 w 6"/>
                <a:gd name="T7" fmla="*/ 1 h 20"/>
                <a:gd name="T8" fmla="*/ 0 w 6"/>
                <a:gd name="T9" fmla="*/ 1 h 20"/>
                <a:gd name="T10" fmla="*/ 0 w 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0">
                  <a:moveTo>
                    <a:pt x="6" y="20"/>
                  </a:moveTo>
                  <a:lnTo>
                    <a:pt x="6" y="20"/>
                  </a:lnTo>
                  <a:lnTo>
                    <a:pt x="4" y="1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95" name="Line 326"/>
            <p:cNvSpPr>
              <a:spLocks noChangeShapeType="1"/>
            </p:cNvSpPr>
            <p:nvPr/>
          </p:nvSpPr>
          <p:spPr bwMode="auto">
            <a:xfrm flipH="1" flipV="1">
              <a:off x="2772" y="1294"/>
              <a:ext cx="9" cy="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96" name="Freeform 327"/>
            <p:cNvSpPr>
              <a:spLocks/>
            </p:cNvSpPr>
            <p:nvPr/>
          </p:nvSpPr>
          <p:spPr bwMode="auto">
            <a:xfrm>
              <a:off x="2781" y="1373"/>
              <a:ext cx="30" cy="3"/>
            </a:xfrm>
            <a:custGeom>
              <a:avLst/>
              <a:gdLst>
                <a:gd name="T0" fmla="*/ 0 w 30"/>
                <a:gd name="T1" fmla="*/ 3 h 3"/>
                <a:gd name="T2" fmla="*/ 8 w 30"/>
                <a:gd name="T3" fmla="*/ 2 h 3"/>
                <a:gd name="T4" fmla="*/ 30 w 3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3"/>
                  </a:moveTo>
                  <a:lnTo>
                    <a:pt x="8" y="2"/>
                  </a:lnTo>
                  <a:lnTo>
                    <a:pt x="3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97" name="Line 328"/>
            <p:cNvSpPr>
              <a:spLocks noChangeShapeType="1"/>
            </p:cNvSpPr>
            <p:nvPr/>
          </p:nvSpPr>
          <p:spPr bwMode="auto">
            <a:xfrm flipH="1" flipV="1">
              <a:off x="2795" y="1215"/>
              <a:ext cx="16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98" name="Freeform 329"/>
            <p:cNvSpPr>
              <a:spLocks/>
            </p:cNvSpPr>
            <p:nvPr/>
          </p:nvSpPr>
          <p:spPr bwMode="auto">
            <a:xfrm>
              <a:off x="2544" y="1195"/>
              <a:ext cx="6" cy="20"/>
            </a:xfrm>
            <a:custGeom>
              <a:avLst/>
              <a:gdLst>
                <a:gd name="T0" fmla="*/ 6 w 6"/>
                <a:gd name="T1" fmla="*/ 0 h 20"/>
                <a:gd name="T2" fmla="*/ 6 w 6"/>
                <a:gd name="T3" fmla="*/ 0 h 20"/>
                <a:gd name="T4" fmla="*/ 6 w 6"/>
                <a:gd name="T5" fmla="*/ 1 h 20"/>
                <a:gd name="T6" fmla="*/ 6 w 6"/>
                <a:gd name="T7" fmla="*/ 1 h 20"/>
                <a:gd name="T8" fmla="*/ 3 w 6"/>
                <a:gd name="T9" fmla="*/ 11 h 20"/>
                <a:gd name="T10" fmla="*/ 0 w 6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0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11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99" name="Line 330"/>
            <p:cNvSpPr>
              <a:spLocks noChangeShapeType="1"/>
            </p:cNvSpPr>
            <p:nvPr/>
          </p:nvSpPr>
          <p:spPr bwMode="auto">
            <a:xfrm flipV="1">
              <a:off x="2558" y="1294"/>
              <a:ext cx="10" cy="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00" name="Line 331"/>
            <p:cNvSpPr>
              <a:spLocks noChangeShapeType="1"/>
            </p:cNvSpPr>
            <p:nvPr/>
          </p:nvSpPr>
          <p:spPr bwMode="auto">
            <a:xfrm flipH="1">
              <a:off x="2528" y="1215"/>
              <a:ext cx="16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01" name="Freeform 332"/>
            <p:cNvSpPr>
              <a:spLocks/>
            </p:cNvSpPr>
            <p:nvPr/>
          </p:nvSpPr>
          <p:spPr bwMode="auto">
            <a:xfrm>
              <a:off x="2528" y="1373"/>
              <a:ext cx="30" cy="3"/>
            </a:xfrm>
            <a:custGeom>
              <a:avLst/>
              <a:gdLst>
                <a:gd name="T0" fmla="*/ 30 w 30"/>
                <a:gd name="T1" fmla="*/ 3 h 3"/>
                <a:gd name="T2" fmla="*/ 22 w 30"/>
                <a:gd name="T3" fmla="*/ 2 h 3"/>
                <a:gd name="T4" fmla="*/ 0 w 3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30" y="3"/>
                  </a:moveTo>
                  <a:lnTo>
                    <a:pt x="2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02" name="Freeform 333"/>
            <p:cNvSpPr>
              <a:spLocks/>
            </p:cNvSpPr>
            <p:nvPr/>
          </p:nvSpPr>
          <p:spPr bwMode="auto">
            <a:xfrm>
              <a:off x="2563" y="1457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5 w 12"/>
                <a:gd name="T3" fmla="*/ 5 h 12"/>
                <a:gd name="T4" fmla="*/ 0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03" name="Freeform 334"/>
            <p:cNvSpPr>
              <a:spLocks/>
            </p:cNvSpPr>
            <p:nvPr/>
          </p:nvSpPr>
          <p:spPr bwMode="auto">
            <a:xfrm>
              <a:off x="2765" y="1457"/>
              <a:ext cx="11" cy="12"/>
            </a:xfrm>
            <a:custGeom>
              <a:avLst/>
              <a:gdLst>
                <a:gd name="T0" fmla="*/ 11 w 11"/>
                <a:gd name="T1" fmla="*/ 0 h 12"/>
                <a:gd name="T2" fmla="*/ 7 w 11"/>
                <a:gd name="T3" fmla="*/ 5 h 12"/>
                <a:gd name="T4" fmla="*/ 0 w 1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7" y="5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04" name="Line 335"/>
            <p:cNvSpPr>
              <a:spLocks noChangeShapeType="1"/>
            </p:cNvSpPr>
            <p:nvPr/>
          </p:nvSpPr>
          <p:spPr bwMode="auto">
            <a:xfrm flipV="1">
              <a:off x="2563" y="1454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05" name="Freeform 336"/>
            <p:cNvSpPr>
              <a:spLocks/>
            </p:cNvSpPr>
            <p:nvPr/>
          </p:nvSpPr>
          <p:spPr bwMode="auto">
            <a:xfrm>
              <a:off x="2738" y="1469"/>
              <a:ext cx="27" cy="0"/>
            </a:xfrm>
            <a:custGeom>
              <a:avLst/>
              <a:gdLst>
                <a:gd name="T0" fmla="*/ 27 w 27"/>
                <a:gd name="T1" fmla="*/ 4 w 27"/>
                <a:gd name="T2" fmla="*/ 0 w 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7">
                  <a:moveTo>
                    <a:pt x="27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06" name="Freeform 337"/>
            <p:cNvSpPr>
              <a:spLocks/>
            </p:cNvSpPr>
            <p:nvPr/>
          </p:nvSpPr>
          <p:spPr bwMode="auto">
            <a:xfrm>
              <a:off x="2575" y="1469"/>
              <a:ext cx="26" cy="0"/>
            </a:xfrm>
            <a:custGeom>
              <a:avLst/>
              <a:gdLst>
                <a:gd name="T0" fmla="*/ 26 w 26"/>
                <a:gd name="T1" fmla="*/ 22 w 26"/>
                <a:gd name="T2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07" name="Line 338"/>
            <p:cNvSpPr>
              <a:spLocks noChangeShapeType="1"/>
            </p:cNvSpPr>
            <p:nvPr/>
          </p:nvSpPr>
          <p:spPr bwMode="auto">
            <a:xfrm flipV="1">
              <a:off x="2776" y="1454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08" name="Freeform 339"/>
            <p:cNvSpPr>
              <a:spLocks/>
            </p:cNvSpPr>
            <p:nvPr/>
          </p:nvSpPr>
          <p:spPr bwMode="auto">
            <a:xfrm>
              <a:off x="2563" y="1454"/>
              <a:ext cx="10" cy="0"/>
            </a:xfrm>
            <a:custGeom>
              <a:avLst/>
              <a:gdLst>
                <a:gd name="T0" fmla="*/ 0 w 10"/>
                <a:gd name="T1" fmla="*/ 5 w 10"/>
                <a:gd name="T2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09" name="Freeform 340"/>
            <p:cNvSpPr>
              <a:spLocks/>
            </p:cNvSpPr>
            <p:nvPr/>
          </p:nvSpPr>
          <p:spPr bwMode="auto">
            <a:xfrm>
              <a:off x="2766" y="1454"/>
              <a:ext cx="10" cy="0"/>
            </a:xfrm>
            <a:custGeom>
              <a:avLst/>
              <a:gdLst>
                <a:gd name="T0" fmla="*/ 0 w 10"/>
                <a:gd name="T1" fmla="*/ 6 w 10"/>
                <a:gd name="T2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6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10" name="Line 341"/>
            <p:cNvSpPr>
              <a:spLocks noChangeShapeType="1"/>
            </p:cNvSpPr>
            <p:nvPr/>
          </p:nvSpPr>
          <p:spPr bwMode="auto">
            <a:xfrm>
              <a:off x="2359" y="4053"/>
              <a:ext cx="0" cy="1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11" name="Line 342"/>
            <p:cNvSpPr>
              <a:spLocks noChangeShapeType="1"/>
            </p:cNvSpPr>
            <p:nvPr/>
          </p:nvSpPr>
          <p:spPr bwMode="auto">
            <a:xfrm>
              <a:off x="2359" y="4165"/>
              <a:ext cx="1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12" name="Line 343"/>
            <p:cNvSpPr>
              <a:spLocks noChangeShapeType="1"/>
            </p:cNvSpPr>
            <p:nvPr/>
          </p:nvSpPr>
          <p:spPr bwMode="auto">
            <a:xfrm flipV="1">
              <a:off x="2970" y="2638"/>
              <a:ext cx="0" cy="1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13" name="Freeform 344"/>
            <p:cNvSpPr>
              <a:spLocks/>
            </p:cNvSpPr>
            <p:nvPr/>
          </p:nvSpPr>
          <p:spPr bwMode="auto">
            <a:xfrm>
              <a:off x="2359" y="2638"/>
              <a:ext cx="0" cy="137"/>
            </a:xfrm>
            <a:custGeom>
              <a:avLst/>
              <a:gdLst>
                <a:gd name="T0" fmla="*/ 0 h 137"/>
                <a:gd name="T1" fmla="*/ 6 h 137"/>
                <a:gd name="T2" fmla="*/ 137 h 1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0"/>
                  </a:moveTo>
                  <a:lnTo>
                    <a:pt x="0" y="6"/>
                  </a:lnTo>
                  <a:lnTo>
                    <a:pt x="0" y="1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14" name="Line 345"/>
            <p:cNvSpPr>
              <a:spLocks noChangeShapeType="1"/>
            </p:cNvSpPr>
            <p:nvPr/>
          </p:nvSpPr>
          <p:spPr bwMode="auto">
            <a:xfrm flipV="1">
              <a:off x="2970" y="2775"/>
              <a:ext cx="0" cy="3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15" name="Line 346"/>
            <p:cNvSpPr>
              <a:spLocks noChangeShapeType="1"/>
            </p:cNvSpPr>
            <p:nvPr/>
          </p:nvSpPr>
          <p:spPr bwMode="auto">
            <a:xfrm>
              <a:off x="2359" y="2775"/>
              <a:ext cx="0" cy="3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16" name="Line 347"/>
            <p:cNvSpPr>
              <a:spLocks noChangeShapeType="1"/>
            </p:cNvSpPr>
            <p:nvPr/>
          </p:nvSpPr>
          <p:spPr bwMode="auto">
            <a:xfrm flipV="1">
              <a:off x="2970" y="3132"/>
              <a:ext cx="0" cy="4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17" name="Line 348"/>
            <p:cNvSpPr>
              <a:spLocks noChangeShapeType="1"/>
            </p:cNvSpPr>
            <p:nvPr/>
          </p:nvSpPr>
          <p:spPr bwMode="auto">
            <a:xfrm>
              <a:off x="2359" y="3132"/>
              <a:ext cx="0" cy="4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18" name="Line 349"/>
            <p:cNvSpPr>
              <a:spLocks noChangeShapeType="1"/>
            </p:cNvSpPr>
            <p:nvPr/>
          </p:nvSpPr>
          <p:spPr bwMode="auto">
            <a:xfrm flipV="1">
              <a:off x="2970" y="3554"/>
              <a:ext cx="0" cy="1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19" name="Line 350"/>
            <p:cNvSpPr>
              <a:spLocks noChangeShapeType="1"/>
            </p:cNvSpPr>
            <p:nvPr/>
          </p:nvSpPr>
          <p:spPr bwMode="auto">
            <a:xfrm>
              <a:off x="2359" y="3554"/>
              <a:ext cx="0" cy="1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20" name="Line 351"/>
            <p:cNvSpPr>
              <a:spLocks noChangeShapeType="1"/>
            </p:cNvSpPr>
            <p:nvPr/>
          </p:nvSpPr>
          <p:spPr bwMode="auto">
            <a:xfrm flipV="1">
              <a:off x="2970" y="3676"/>
              <a:ext cx="0" cy="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21" name="Line 352"/>
            <p:cNvSpPr>
              <a:spLocks noChangeShapeType="1"/>
            </p:cNvSpPr>
            <p:nvPr/>
          </p:nvSpPr>
          <p:spPr bwMode="auto">
            <a:xfrm>
              <a:off x="2359" y="3676"/>
              <a:ext cx="0" cy="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22" name="Line 353"/>
            <p:cNvSpPr>
              <a:spLocks noChangeShapeType="1"/>
            </p:cNvSpPr>
            <p:nvPr/>
          </p:nvSpPr>
          <p:spPr bwMode="auto">
            <a:xfrm flipV="1">
              <a:off x="2970" y="3773"/>
              <a:ext cx="0" cy="1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23" name="Line 354"/>
            <p:cNvSpPr>
              <a:spLocks noChangeShapeType="1"/>
            </p:cNvSpPr>
            <p:nvPr/>
          </p:nvSpPr>
          <p:spPr bwMode="auto">
            <a:xfrm>
              <a:off x="2359" y="3773"/>
              <a:ext cx="0" cy="1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24" name="Line 355"/>
            <p:cNvSpPr>
              <a:spLocks noChangeShapeType="1"/>
            </p:cNvSpPr>
            <p:nvPr/>
          </p:nvSpPr>
          <p:spPr bwMode="auto">
            <a:xfrm flipV="1">
              <a:off x="2970" y="3920"/>
              <a:ext cx="0" cy="1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25" name="Line 356"/>
            <p:cNvSpPr>
              <a:spLocks noChangeShapeType="1"/>
            </p:cNvSpPr>
            <p:nvPr/>
          </p:nvSpPr>
          <p:spPr bwMode="auto">
            <a:xfrm>
              <a:off x="2359" y="3920"/>
              <a:ext cx="0" cy="1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26" name="Line 357"/>
            <p:cNvSpPr>
              <a:spLocks noChangeShapeType="1"/>
            </p:cNvSpPr>
            <p:nvPr/>
          </p:nvSpPr>
          <p:spPr bwMode="auto">
            <a:xfrm flipV="1">
              <a:off x="2970" y="4053"/>
              <a:ext cx="0" cy="1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27" name="Line 358"/>
            <p:cNvSpPr>
              <a:spLocks noChangeShapeType="1"/>
            </p:cNvSpPr>
            <p:nvPr/>
          </p:nvSpPr>
          <p:spPr bwMode="auto">
            <a:xfrm>
              <a:off x="2779" y="4165"/>
              <a:ext cx="1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28" name="Line 359"/>
            <p:cNvSpPr>
              <a:spLocks noChangeShapeType="1"/>
            </p:cNvSpPr>
            <p:nvPr/>
          </p:nvSpPr>
          <p:spPr bwMode="auto">
            <a:xfrm flipH="1">
              <a:off x="2740" y="4165"/>
              <a:ext cx="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29" name="Line 360"/>
            <p:cNvSpPr>
              <a:spLocks noChangeShapeType="1"/>
            </p:cNvSpPr>
            <p:nvPr/>
          </p:nvSpPr>
          <p:spPr bwMode="auto">
            <a:xfrm flipH="1">
              <a:off x="2580" y="4165"/>
              <a:ext cx="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30" name="Line 361"/>
            <p:cNvSpPr>
              <a:spLocks noChangeShapeType="1"/>
            </p:cNvSpPr>
            <p:nvPr/>
          </p:nvSpPr>
          <p:spPr bwMode="auto">
            <a:xfrm flipV="1">
              <a:off x="2580" y="4053"/>
              <a:ext cx="0" cy="1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31" name="Line 362"/>
            <p:cNvSpPr>
              <a:spLocks noChangeShapeType="1"/>
            </p:cNvSpPr>
            <p:nvPr/>
          </p:nvSpPr>
          <p:spPr bwMode="auto">
            <a:xfrm>
              <a:off x="2550" y="4053"/>
              <a:ext cx="0" cy="1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32" name="Line 363"/>
            <p:cNvSpPr>
              <a:spLocks noChangeShapeType="1"/>
            </p:cNvSpPr>
            <p:nvPr/>
          </p:nvSpPr>
          <p:spPr bwMode="auto">
            <a:xfrm>
              <a:off x="2550" y="4165"/>
              <a:ext cx="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33" name="Line 364"/>
            <p:cNvSpPr>
              <a:spLocks noChangeShapeType="1"/>
            </p:cNvSpPr>
            <p:nvPr/>
          </p:nvSpPr>
          <p:spPr bwMode="auto">
            <a:xfrm>
              <a:off x="2749" y="4053"/>
              <a:ext cx="0" cy="1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34" name="Line 365"/>
            <p:cNvSpPr>
              <a:spLocks noChangeShapeType="1"/>
            </p:cNvSpPr>
            <p:nvPr/>
          </p:nvSpPr>
          <p:spPr bwMode="auto">
            <a:xfrm>
              <a:off x="2749" y="4165"/>
              <a:ext cx="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35" name="Line 366"/>
            <p:cNvSpPr>
              <a:spLocks noChangeShapeType="1"/>
            </p:cNvSpPr>
            <p:nvPr/>
          </p:nvSpPr>
          <p:spPr bwMode="auto">
            <a:xfrm flipV="1">
              <a:off x="2779" y="4053"/>
              <a:ext cx="0" cy="1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36" name="Line 367"/>
            <p:cNvSpPr>
              <a:spLocks noChangeShapeType="1"/>
            </p:cNvSpPr>
            <p:nvPr/>
          </p:nvSpPr>
          <p:spPr bwMode="auto">
            <a:xfrm>
              <a:off x="2749" y="3967"/>
              <a:ext cx="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37" name="Line 368"/>
            <p:cNvSpPr>
              <a:spLocks noChangeShapeType="1"/>
            </p:cNvSpPr>
            <p:nvPr/>
          </p:nvSpPr>
          <p:spPr bwMode="auto">
            <a:xfrm flipV="1">
              <a:off x="2779" y="3936"/>
              <a:ext cx="0" cy="1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38" name="Line 369"/>
            <p:cNvSpPr>
              <a:spLocks noChangeShapeType="1"/>
            </p:cNvSpPr>
            <p:nvPr/>
          </p:nvSpPr>
          <p:spPr bwMode="auto">
            <a:xfrm flipH="1">
              <a:off x="2550" y="3936"/>
              <a:ext cx="2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39" name="Line 370"/>
            <p:cNvSpPr>
              <a:spLocks noChangeShapeType="1"/>
            </p:cNvSpPr>
            <p:nvPr/>
          </p:nvSpPr>
          <p:spPr bwMode="auto">
            <a:xfrm>
              <a:off x="2550" y="3936"/>
              <a:ext cx="0" cy="1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40" name="Line 371"/>
            <p:cNvSpPr>
              <a:spLocks noChangeShapeType="1"/>
            </p:cNvSpPr>
            <p:nvPr/>
          </p:nvSpPr>
          <p:spPr bwMode="auto">
            <a:xfrm flipV="1">
              <a:off x="2580" y="3967"/>
              <a:ext cx="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41" name="Line 372"/>
            <p:cNvSpPr>
              <a:spLocks noChangeShapeType="1"/>
            </p:cNvSpPr>
            <p:nvPr/>
          </p:nvSpPr>
          <p:spPr bwMode="auto">
            <a:xfrm>
              <a:off x="2580" y="3967"/>
              <a:ext cx="16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42" name="Freeform 373"/>
            <p:cNvSpPr>
              <a:spLocks/>
            </p:cNvSpPr>
            <p:nvPr/>
          </p:nvSpPr>
          <p:spPr bwMode="auto">
            <a:xfrm>
              <a:off x="2444" y="4226"/>
              <a:ext cx="441" cy="0"/>
            </a:xfrm>
            <a:custGeom>
              <a:avLst/>
              <a:gdLst>
                <a:gd name="T0" fmla="*/ 0 w 441"/>
                <a:gd name="T1" fmla="*/ 183 w 441"/>
                <a:gd name="T2" fmla="*/ 258 w 441"/>
                <a:gd name="T3" fmla="*/ 441 w 4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1">
                  <a:moveTo>
                    <a:pt x="0" y="0"/>
                  </a:moveTo>
                  <a:lnTo>
                    <a:pt x="183" y="0"/>
                  </a:lnTo>
                  <a:lnTo>
                    <a:pt x="258" y="0"/>
                  </a:lnTo>
                  <a:lnTo>
                    <a:pt x="44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43" name="Freeform 374"/>
            <p:cNvSpPr>
              <a:spLocks/>
            </p:cNvSpPr>
            <p:nvPr/>
          </p:nvSpPr>
          <p:spPr bwMode="auto">
            <a:xfrm>
              <a:off x="2435" y="4226"/>
              <a:ext cx="9" cy="8"/>
            </a:xfrm>
            <a:custGeom>
              <a:avLst/>
              <a:gdLst>
                <a:gd name="T0" fmla="*/ 9 w 9"/>
                <a:gd name="T1" fmla="*/ 0 h 8"/>
                <a:gd name="T2" fmla="*/ 9 w 9"/>
                <a:gd name="T3" fmla="*/ 0 h 8"/>
                <a:gd name="T4" fmla="*/ 5 w 9"/>
                <a:gd name="T5" fmla="*/ 1 h 8"/>
                <a:gd name="T6" fmla="*/ 3 w 9"/>
                <a:gd name="T7" fmla="*/ 2 h 8"/>
                <a:gd name="T8" fmla="*/ 2 w 9"/>
                <a:gd name="T9" fmla="*/ 4 h 8"/>
                <a:gd name="T10" fmla="*/ 0 w 9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44" name="Line 375"/>
            <p:cNvSpPr>
              <a:spLocks noChangeShapeType="1"/>
            </p:cNvSpPr>
            <p:nvPr/>
          </p:nvSpPr>
          <p:spPr bwMode="auto">
            <a:xfrm flipV="1">
              <a:off x="2435" y="4234"/>
              <a:ext cx="0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45" name="Line 376"/>
            <p:cNvSpPr>
              <a:spLocks noChangeShapeType="1"/>
            </p:cNvSpPr>
            <p:nvPr/>
          </p:nvSpPr>
          <p:spPr bwMode="auto">
            <a:xfrm>
              <a:off x="2894" y="4234"/>
              <a:ext cx="0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46" name="Freeform 377"/>
            <p:cNvSpPr>
              <a:spLocks/>
            </p:cNvSpPr>
            <p:nvPr/>
          </p:nvSpPr>
          <p:spPr bwMode="auto">
            <a:xfrm>
              <a:off x="2885" y="4226"/>
              <a:ext cx="9" cy="8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7 w 9"/>
                <a:gd name="T5" fmla="*/ 4 h 8"/>
                <a:gd name="T6" fmla="*/ 6 w 9"/>
                <a:gd name="T7" fmla="*/ 2 h 8"/>
                <a:gd name="T8" fmla="*/ 4 w 9"/>
                <a:gd name="T9" fmla="*/ 1 h 8"/>
                <a:gd name="T10" fmla="*/ 0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47" name="Freeform 378"/>
            <p:cNvSpPr>
              <a:spLocks/>
            </p:cNvSpPr>
            <p:nvPr/>
          </p:nvSpPr>
          <p:spPr bwMode="auto">
            <a:xfrm>
              <a:off x="2627" y="4211"/>
              <a:ext cx="15" cy="15"/>
            </a:xfrm>
            <a:custGeom>
              <a:avLst/>
              <a:gdLst>
                <a:gd name="T0" fmla="*/ 0 w 15"/>
                <a:gd name="T1" fmla="*/ 15 h 15"/>
                <a:gd name="T2" fmla="*/ 0 w 15"/>
                <a:gd name="T3" fmla="*/ 15 h 15"/>
                <a:gd name="T4" fmla="*/ 6 w 15"/>
                <a:gd name="T5" fmla="*/ 14 h 15"/>
                <a:gd name="T6" fmla="*/ 10 w 15"/>
                <a:gd name="T7" fmla="*/ 10 h 15"/>
                <a:gd name="T8" fmla="*/ 14 w 15"/>
                <a:gd name="T9" fmla="*/ 5 h 15"/>
                <a:gd name="T10" fmla="*/ 15 w 1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lnTo>
                    <a:pt x="0" y="15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48" name="Line 379"/>
            <p:cNvSpPr>
              <a:spLocks noChangeShapeType="1"/>
            </p:cNvSpPr>
            <p:nvPr/>
          </p:nvSpPr>
          <p:spPr bwMode="auto">
            <a:xfrm flipV="1">
              <a:off x="2642" y="4180"/>
              <a:ext cx="0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49" name="Line 380"/>
            <p:cNvSpPr>
              <a:spLocks noChangeShapeType="1"/>
            </p:cNvSpPr>
            <p:nvPr/>
          </p:nvSpPr>
          <p:spPr bwMode="auto">
            <a:xfrm>
              <a:off x="2687" y="4180"/>
              <a:ext cx="0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50" name="Freeform 381"/>
            <p:cNvSpPr>
              <a:spLocks/>
            </p:cNvSpPr>
            <p:nvPr/>
          </p:nvSpPr>
          <p:spPr bwMode="auto">
            <a:xfrm>
              <a:off x="2687" y="4211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1 w 15"/>
                <a:gd name="T5" fmla="*/ 5 h 15"/>
                <a:gd name="T6" fmla="*/ 5 w 15"/>
                <a:gd name="T7" fmla="*/ 10 h 15"/>
                <a:gd name="T8" fmla="*/ 9 w 15"/>
                <a:gd name="T9" fmla="*/ 14 h 15"/>
                <a:gd name="T10" fmla="*/ 15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5" y="10"/>
                  </a:lnTo>
                  <a:lnTo>
                    <a:pt x="9" y="14"/>
                  </a:lnTo>
                  <a:lnTo>
                    <a:pt x="15" y="1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51" name="Line 382"/>
            <p:cNvSpPr>
              <a:spLocks noChangeShapeType="1"/>
            </p:cNvSpPr>
            <p:nvPr/>
          </p:nvSpPr>
          <p:spPr bwMode="auto">
            <a:xfrm>
              <a:off x="2701" y="4020"/>
              <a:ext cx="3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52" name="Line 383"/>
            <p:cNvSpPr>
              <a:spLocks noChangeShapeType="1"/>
            </p:cNvSpPr>
            <p:nvPr/>
          </p:nvSpPr>
          <p:spPr bwMode="auto">
            <a:xfrm>
              <a:off x="2597" y="4020"/>
              <a:ext cx="3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53" name="Freeform 384"/>
            <p:cNvSpPr>
              <a:spLocks/>
            </p:cNvSpPr>
            <p:nvPr/>
          </p:nvSpPr>
          <p:spPr bwMode="auto">
            <a:xfrm>
              <a:off x="2628" y="4020"/>
              <a:ext cx="34" cy="0"/>
            </a:xfrm>
            <a:custGeom>
              <a:avLst/>
              <a:gdLst>
                <a:gd name="T0" fmla="*/ 34 w 34"/>
                <a:gd name="T1" fmla="*/ 34 w 34"/>
                <a:gd name="T2" fmla="*/ 27 w 34"/>
                <a:gd name="T3" fmla="*/ 27 w 34"/>
                <a:gd name="T4" fmla="*/ 17 w 34"/>
                <a:gd name="T5" fmla="*/ 17 w 34"/>
                <a:gd name="T6" fmla="*/ 7 w 34"/>
                <a:gd name="T7" fmla="*/ 7 w 34"/>
                <a:gd name="T8" fmla="*/ 0 w 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34">
                  <a:moveTo>
                    <a:pt x="34" y="0"/>
                  </a:moveTo>
                  <a:lnTo>
                    <a:pt x="3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54" name="Line 385"/>
            <p:cNvSpPr>
              <a:spLocks noChangeShapeType="1"/>
            </p:cNvSpPr>
            <p:nvPr/>
          </p:nvSpPr>
          <p:spPr bwMode="auto">
            <a:xfrm flipH="1">
              <a:off x="2662" y="4020"/>
              <a:ext cx="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55" name="Freeform 386"/>
            <p:cNvSpPr>
              <a:spLocks/>
            </p:cNvSpPr>
            <p:nvPr/>
          </p:nvSpPr>
          <p:spPr bwMode="auto">
            <a:xfrm>
              <a:off x="2667" y="4020"/>
              <a:ext cx="34" cy="0"/>
            </a:xfrm>
            <a:custGeom>
              <a:avLst/>
              <a:gdLst>
                <a:gd name="T0" fmla="*/ 34 w 34"/>
                <a:gd name="T1" fmla="*/ 34 w 34"/>
                <a:gd name="T2" fmla="*/ 32 w 34"/>
                <a:gd name="T3" fmla="*/ 32 w 34"/>
                <a:gd name="T4" fmla="*/ 26 w 34"/>
                <a:gd name="T5" fmla="*/ 26 w 34"/>
                <a:gd name="T6" fmla="*/ 15 w 34"/>
                <a:gd name="T7" fmla="*/ 15 w 34"/>
                <a:gd name="T8" fmla="*/ 0 w 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34">
                  <a:moveTo>
                    <a:pt x="34" y="0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56" name="Freeform 387"/>
            <p:cNvSpPr>
              <a:spLocks/>
            </p:cNvSpPr>
            <p:nvPr/>
          </p:nvSpPr>
          <p:spPr bwMode="auto">
            <a:xfrm>
              <a:off x="2733" y="4020"/>
              <a:ext cx="7" cy="7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7 h 7"/>
                <a:gd name="T4" fmla="*/ 7 w 7"/>
                <a:gd name="T5" fmla="*/ 4 h 7"/>
                <a:gd name="T6" fmla="*/ 5 w 7"/>
                <a:gd name="T7" fmla="*/ 2 h 7"/>
                <a:gd name="T8" fmla="*/ 3 w 7"/>
                <a:gd name="T9" fmla="*/ 0 h 7"/>
                <a:gd name="T10" fmla="*/ 0 w 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57" name="Freeform 388"/>
            <p:cNvSpPr>
              <a:spLocks/>
            </p:cNvSpPr>
            <p:nvPr/>
          </p:nvSpPr>
          <p:spPr bwMode="auto">
            <a:xfrm>
              <a:off x="2588" y="4020"/>
              <a:ext cx="9" cy="7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5 w 9"/>
                <a:gd name="T5" fmla="*/ 0 h 7"/>
                <a:gd name="T6" fmla="*/ 3 w 9"/>
                <a:gd name="T7" fmla="*/ 2 h 7"/>
                <a:gd name="T8" fmla="*/ 2 w 9"/>
                <a:gd name="T9" fmla="*/ 4 h 7"/>
                <a:gd name="T10" fmla="*/ 0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58" name="Line 389"/>
            <p:cNvSpPr>
              <a:spLocks noChangeShapeType="1"/>
            </p:cNvSpPr>
            <p:nvPr/>
          </p:nvSpPr>
          <p:spPr bwMode="auto">
            <a:xfrm flipH="1">
              <a:off x="2701" y="4180"/>
              <a:ext cx="3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59" name="Freeform 390"/>
            <p:cNvSpPr>
              <a:spLocks/>
            </p:cNvSpPr>
            <p:nvPr/>
          </p:nvSpPr>
          <p:spPr bwMode="auto">
            <a:xfrm>
              <a:off x="2667" y="4180"/>
              <a:ext cx="34" cy="0"/>
            </a:xfrm>
            <a:custGeom>
              <a:avLst/>
              <a:gdLst>
                <a:gd name="T0" fmla="*/ 0 w 34"/>
                <a:gd name="T1" fmla="*/ 0 w 34"/>
                <a:gd name="T2" fmla="*/ 7 w 34"/>
                <a:gd name="T3" fmla="*/ 7 w 34"/>
                <a:gd name="T4" fmla="*/ 17 w 34"/>
                <a:gd name="T5" fmla="*/ 17 w 34"/>
                <a:gd name="T6" fmla="*/ 20 w 34"/>
                <a:gd name="T7" fmla="*/ 20 w 34"/>
                <a:gd name="T8" fmla="*/ 27 w 34"/>
                <a:gd name="T9" fmla="*/ 27 w 34"/>
                <a:gd name="T10" fmla="*/ 34 w 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34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60" name="Line 391"/>
            <p:cNvSpPr>
              <a:spLocks noChangeShapeType="1"/>
            </p:cNvSpPr>
            <p:nvPr/>
          </p:nvSpPr>
          <p:spPr bwMode="auto">
            <a:xfrm>
              <a:off x="2662" y="4180"/>
              <a:ext cx="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61" name="Freeform 392"/>
            <p:cNvSpPr>
              <a:spLocks/>
            </p:cNvSpPr>
            <p:nvPr/>
          </p:nvSpPr>
          <p:spPr bwMode="auto">
            <a:xfrm>
              <a:off x="2628" y="4180"/>
              <a:ext cx="34" cy="0"/>
            </a:xfrm>
            <a:custGeom>
              <a:avLst/>
              <a:gdLst>
                <a:gd name="T0" fmla="*/ 0 w 34"/>
                <a:gd name="T1" fmla="*/ 0 w 34"/>
                <a:gd name="T2" fmla="*/ 2 w 34"/>
                <a:gd name="T3" fmla="*/ 2 w 34"/>
                <a:gd name="T4" fmla="*/ 8 w 34"/>
                <a:gd name="T5" fmla="*/ 8 w 34"/>
                <a:gd name="T6" fmla="*/ 14 w 34"/>
                <a:gd name="T7" fmla="*/ 14 w 34"/>
                <a:gd name="T8" fmla="*/ 18 w 34"/>
                <a:gd name="T9" fmla="*/ 18 w 34"/>
                <a:gd name="T10" fmla="*/ 34 w 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3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62" name="Line 393"/>
            <p:cNvSpPr>
              <a:spLocks noChangeShapeType="1"/>
            </p:cNvSpPr>
            <p:nvPr/>
          </p:nvSpPr>
          <p:spPr bwMode="auto">
            <a:xfrm flipH="1">
              <a:off x="2597" y="4180"/>
              <a:ext cx="3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63" name="Freeform 394"/>
            <p:cNvSpPr>
              <a:spLocks/>
            </p:cNvSpPr>
            <p:nvPr/>
          </p:nvSpPr>
          <p:spPr bwMode="auto">
            <a:xfrm>
              <a:off x="2733" y="4172"/>
              <a:ext cx="7" cy="8"/>
            </a:xfrm>
            <a:custGeom>
              <a:avLst/>
              <a:gdLst>
                <a:gd name="T0" fmla="*/ 0 w 7"/>
                <a:gd name="T1" fmla="*/ 8 h 8"/>
                <a:gd name="T2" fmla="*/ 0 w 7"/>
                <a:gd name="T3" fmla="*/ 8 h 8"/>
                <a:gd name="T4" fmla="*/ 3 w 7"/>
                <a:gd name="T5" fmla="*/ 7 h 8"/>
                <a:gd name="T6" fmla="*/ 5 w 7"/>
                <a:gd name="T7" fmla="*/ 6 h 8"/>
                <a:gd name="T8" fmla="*/ 7 w 7"/>
                <a:gd name="T9" fmla="*/ 4 h 8"/>
                <a:gd name="T10" fmla="*/ 7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0" y="8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64" name="Freeform 395"/>
            <p:cNvSpPr>
              <a:spLocks/>
            </p:cNvSpPr>
            <p:nvPr/>
          </p:nvSpPr>
          <p:spPr bwMode="auto">
            <a:xfrm>
              <a:off x="2588" y="4172"/>
              <a:ext cx="9" cy="8"/>
            </a:xfrm>
            <a:custGeom>
              <a:avLst/>
              <a:gdLst>
                <a:gd name="T0" fmla="*/ 0 w 9"/>
                <a:gd name="T1" fmla="*/ 0 h 8"/>
                <a:gd name="T2" fmla="*/ 0 w 9"/>
                <a:gd name="T3" fmla="*/ 0 h 8"/>
                <a:gd name="T4" fmla="*/ 2 w 9"/>
                <a:gd name="T5" fmla="*/ 4 h 8"/>
                <a:gd name="T6" fmla="*/ 3 w 9"/>
                <a:gd name="T7" fmla="*/ 6 h 8"/>
                <a:gd name="T8" fmla="*/ 5 w 9"/>
                <a:gd name="T9" fmla="*/ 7 h 8"/>
                <a:gd name="T10" fmla="*/ 9 w 9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9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65" name="Freeform 396"/>
            <p:cNvSpPr>
              <a:spLocks/>
            </p:cNvSpPr>
            <p:nvPr/>
          </p:nvSpPr>
          <p:spPr bwMode="auto">
            <a:xfrm>
              <a:off x="2733" y="41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66" name="Line 397"/>
            <p:cNvSpPr>
              <a:spLocks noChangeShapeType="1"/>
            </p:cNvSpPr>
            <p:nvPr/>
          </p:nvSpPr>
          <p:spPr bwMode="auto">
            <a:xfrm flipH="1">
              <a:off x="2586" y="4100"/>
              <a:ext cx="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67" name="Line 398"/>
            <p:cNvSpPr>
              <a:spLocks noChangeShapeType="1"/>
            </p:cNvSpPr>
            <p:nvPr/>
          </p:nvSpPr>
          <p:spPr bwMode="auto">
            <a:xfrm flipH="1">
              <a:off x="2710" y="4100"/>
              <a:ext cx="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68" name="Line 399"/>
            <p:cNvSpPr>
              <a:spLocks noChangeShapeType="1"/>
            </p:cNvSpPr>
            <p:nvPr/>
          </p:nvSpPr>
          <p:spPr bwMode="auto">
            <a:xfrm>
              <a:off x="2660" y="4100"/>
              <a:ext cx="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69" name="Freeform 400"/>
            <p:cNvSpPr>
              <a:spLocks/>
            </p:cNvSpPr>
            <p:nvPr/>
          </p:nvSpPr>
          <p:spPr bwMode="auto">
            <a:xfrm>
              <a:off x="2586" y="4100"/>
              <a:ext cx="2" cy="72"/>
            </a:xfrm>
            <a:custGeom>
              <a:avLst/>
              <a:gdLst>
                <a:gd name="T0" fmla="*/ 2 w 2"/>
                <a:gd name="T1" fmla="*/ 72 h 72"/>
                <a:gd name="T2" fmla="*/ 2 w 2"/>
                <a:gd name="T3" fmla="*/ 65 h 72"/>
                <a:gd name="T4" fmla="*/ 0 w 2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2">
                  <a:moveTo>
                    <a:pt x="2" y="72"/>
                  </a:moveTo>
                  <a:lnTo>
                    <a:pt x="2" y="6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70" name="Line 401"/>
            <p:cNvSpPr>
              <a:spLocks noChangeShapeType="1"/>
            </p:cNvSpPr>
            <p:nvPr/>
          </p:nvSpPr>
          <p:spPr bwMode="auto">
            <a:xfrm>
              <a:off x="2740" y="4027"/>
              <a:ext cx="3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71" name="Line 402"/>
            <p:cNvSpPr>
              <a:spLocks noChangeShapeType="1"/>
            </p:cNvSpPr>
            <p:nvPr/>
          </p:nvSpPr>
          <p:spPr bwMode="auto">
            <a:xfrm flipH="1">
              <a:off x="2586" y="4027"/>
              <a:ext cx="2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72" name="Freeform 403"/>
            <p:cNvSpPr>
              <a:spLocks/>
            </p:cNvSpPr>
            <p:nvPr/>
          </p:nvSpPr>
          <p:spPr bwMode="auto">
            <a:xfrm>
              <a:off x="2740" y="4100"/>
              <a:ext cx="3" cy="72"/>
            </a:xfrm>
            <a:custGeom>
              <a:avLst/>
              <a:gdLst>
                <a:gd name="T0" fmla="*/ 0 w 3"/>
                <a:gd name="T1" fmla="*/ 72 h 72"/>
                <a:gd name="T2" fmla="*/ 0 w 3"/>
                <a:gd name="T3" fmla="*/ 65 h 72"/>
                <a:gd name="T4" fmla="*/ 3 w 3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2">
                  <a:moveTo>
                    <a:pt x="0" y="72"/>
                  </a:moveTo>
                  <a:lnTo>
                    <a:pt x="0" y="65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73" name="Freeform 404"/>
            <p:cNvSpPr>
              <a:spLocks/>
            </p:cNvSpPr>
            <p:nvPr/>
          </p:nvSpPr>
          <p:spPr bwMode="auto">
            <a:xfrm>
              <a:off x="2619" y="4100"/>
              <a:ext cx="41" cy="0"/>
            </a:xfrm>
            <a:custGeom>
              <a:avLst/>
              <a:gdLst>
                <a:gd name="T0" fmla="*/ 0 w 41"/>
                <a:gd name="T1" fmla="*/ 0 w 41"/>
                <a:gd name="T2" fmla="*/ 7 w 41"/>
                <a:gd name="T3" fmla="*/ 7 w 41"/>
                <a:gd name="T4" fmla="*/ 18 w 41"/>
                <a:gd name="T5" fmla="*/ 18 w 41"/>
                <a:gd name="T6" fmla="*/ 30 w 41"/>
                <a:gd name="T7" fmla="*/ 30 w 41"/>
                <a:gd name="T8" fmla="*/ 41 w 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4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374" name="Freeform 405"/>
            <p:cNvSpPr>
              <a:spLocks/>
            </p:cNvSpPr>
            <p:nvPr/>
          </p:nvSpPr>
          <p:spPr bwMode="auto">
            <a:xfrm>
              <a:off x="2669" y="4100"/>
              <a:ext cx="41" cy="0"/>
            </a:xfrm>
            <a:custGeom>
              <a:avLst/>
              <a:gdLst>
                <a:gd name="T0" fmla="*/ 0 w 41"/>
                <a:gd name="T1" fmla="*/ 0 w 41"/>
                <a:gd name="T2" fmla="*/ 16 w 41"/>
                <a:gd name="T3" fmla="*/ 16 w 41"/>
                <a:gd name="T4" fmla="*/ 30 w 41"/>
                <a:gd name="T5" fmla="*/ 30 w 41"/>
                <a:gd name="T6" fmla="*/ 37 w 41"/>
                <a:gd name="T7" fmla="*/ 37 w 41"/>
                <a:gd name="T8" fmla="*/ 41 w 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4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sp>
        <p:nvSpPr>
          <p:cNvPr id="8" name="Line 407"/>
          <p:cNvSpPr>
            <a:spLocks noChangeShapeType="1"/>
          </p:cNvSpPr>
          <p:nvPr/>
        </p:nvSpPr>
        <p:spPr bwMode="auto">
          <a:xfrm flipV="1">
            <a:off x="4714875" y="2574925"/>
            <a:ext cx="0" cy="217488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Line 408"/>
          <p:cNvSpPr>
            <a:spLocks noChangeShapeType="1"/>
          </p:cNvSpPr>
          <p:nvPr/>
        </p:nvSpPr>
        <p:spPr bwMode="auto">
          <a:xfrm>
            <a:off x="3744913" y="2574925"/>
            <a:ext cx="0" cy="217488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Line 409"/>
          <p:cNvSpPr>
            <a:spLocks noChangeShapeType="1"/>
          </p:cNvSpPr>
          <p:nvPr/>
        </p:nvSpPr>
        <p:spPr bwMode="auto">
          <a:xfrm flipV="1">
            <a:off x="4714875" y="2792413"/>
            <a:ext cx="0" cy="1244600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Freeform 410"/>
          <p:cNvSpPr>
            <a:spLocks/>
          </p:cNvSpPr>
          <p:nvPr/>
        </p:nvSpPr>
        <p:spPr bwMode="auto">
          <a:xfrm>
            <a:off x="3744913" y="2792413"/>
            <a:ext cx="0" cy="1244600"/>
          </a:xfrm>
          <a:custGeom>
            <a:avLst/>
            <a:gdLst>
              <a:gd name="T0" fmla="*/ 0 h 784"/>
              <a:gd name="T1" fmla="*/ 784 h 784"/>
              <a:gd name="T2" fmla="*/ 784 h 78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84">
                <a:moveTo>
                  <a:pt x="0" y="0"/>
                </a:moveTo>
                <a:lnTo>
                  <a:pt x="0" y="784"/>
                </a:lnTo>
                <a:lnTo>
                  <a:pt x="0" y="78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Freeform 411"/>
          <p:cNvSpPr>
            <a:spLocks/>
          </p:cNvSpPr>
          <p:nvPr/>
        </p:nvSpPr>
        <p:spPr bwMode="auto">
          <a:xfrm>
            <a:off x="3654425" y="3952875"/>
            <a:ext cx="1190625" cy="119063"/>
          </a:xfrm>
          <a:custGeom>
            <a:avLst/>
            <a:gdLst>
              <a:gd name="T0" fmla="*/ 0 w 750"/>
              <a:gd name="T1" fmla="*/ 75 h 75"/>
              <a:gd name="T2" fmla="*/ 0 w 750"/>
              <a:gd name="T3" fmla="*/ 75 h 75"/>
              <a:gd name="T4" fmla="*/ 9 w 750"/>
              <a:gd name="T5" fmla="*/ 75 h 75"/>
              <a:gd name="T6" fmla="*/ 17 w 750"/>
              <a:gd name="T7" fmla="*/ 75 h 75"/>
              <a:gd name="T8" fmla="*/ 24 w 750"/>
              <a:gd name="T9" fmla="*/ 73 h 75"/>
              <a:gd name="T10" fmla="*/ 33 w 750"/>
              <a:gd name="T11" fmla="*/ 70 h 75"/>
              <a:gd name="T12" fmla="*/ 39 w 750"/>
              <a:gd name="T13" fmla="*/ 67 h 75"/>
              <a:gd name="T14" fmla="*/ 45 w 750"/>
              <a:gd name="T15" fmla="*/ 62 h 75"/>
              <a:gd name="T16" fmla="*/ 57 w 750"/>
              <a:gd name="T17" fmla="*/ 53 h 75"/>
              <a:gd name="T18" fmla="*/ 57 w 750"/>
              <a:gd name="T19" fmla="*/ 53 h 75"/>
              <a:gd name="T20" fmla="*/ 65 w 750"/>
              <a:gd name="T21" fmla="*/ 44 h 75"/>
              <a:gd name="T22" fmla="*/ 65 w 750"/>
              <a:gd name="T23" fmla="*/ 44 h 75"/>
              <a:gd name="T24" fmla="*/ 70 w 750"/>
              <a:gd name="T25" fmla="*/ 40 h 75"/>
              <a:gd name="T26" fmla="*/ 74 w 750"/>
              <a:gd name="T27" fmla="*/ 37 h 75"/>
              <a:gd name="T28" fmla="*/ 85 w 750"/>
              <a:gd name="T29" fmla="*/ 31 h 75"/>
              <a:gd name="T30" fmla="*/ 85 w 750"/>
              <a:gd name="T31" fmla="*/ 31 h 75"/>
              <a:gd name="T32" fmla="*/ 101 w 750"/>
              <a:gd name="T33" fmla="*/ 25 h 75"/>
              <a:gd name="T34" fmla="*/ 117 w 750"/>
              <a:gd name="T35" fmla="*/ 19 h 75"/>
              <a:gd name="T36" fmla="*/ 151 w 750"/>
              <a:gd name="T37" fmla="*/ 9 h 75"/>
              <a:gd name="T38" fmla="*/ 151 w 750"/>
              <a:gd name="T39" fmla="*/ 9 h 75"/>
              <a:gd name="T40" fmla="*/ 169 w 750"/>
              <a:gd name="T41" fmla="*/ 4 h 75"/>
              <a:gd name="T42" fmla="*/ 188 w 750"/>
              <a:gd name="T43" fmla="*/ 1 h 75"/>
              <a:gd name="T44" fmla="*/ 206 w 750"/>
              <a:gd name="T45" fmla="*/ 0 h 75"/>
              <a:gd name="T46" fmla="*/ 226 w 750"/>
              <a:gd name="T47" fmla="*/ 0 h 75"/>
              <a:gd name="T48" fmla="*/ 264 w 750"/>
              <a:gd name="T49" fmla="*/ 1 h 75"/>
              <a:gd name="T50" fmla="*/ 303 w 750"/>
              <a:gd name="T51" fmla="*/ 2 h 75"/>
              <a:gd name="T52" fmla="*/ 303 w 750"/>
              <a:gd name="T53" fmla="*/ 2 h 75"/>
              <a:gd name="T54" fmla="*/ 333 w 750"/>
              <a:gd name="T55" fmla="*/ 3 h 75"/>
              <a:gd name="T56" fmla="*/ 364 w 750"/>
              <a:gd name="T57" fmla="*/ 6 h 75"/>
              <a:gd name="T58" fmla="*/ 393 w 750"/>
              <a:gd name="T59" fmla="*/ 12 h 75"/>
              <a:gd name="T60" fmla="*/ 423 w 750"/>
              <a:gd name="T61" fmla="*/ 19 h 75"/>
              <a:gd name="T62" fmla="*/ 482 w 750"/>
              <a:gd name="T63" fmla="*/ 34 h 75"/>
              <a:gd name="T64" fmla="*/ 513 w 750"/>
              <a:gd name="T65" fmla="*/ 42 h 75"/>
              <a:gd name="T66" fmla="*/ 543 w 750"/>
              <a:gd name="T67" fmla="*/ 48 h 75"/>
              <a:gd name="T68" fmla="*/ 543 w 750"/>
              <a:gd name="T69" fmla="*/ 48 h 75"/>
              <a:gd name="T70" fmla="*/ 566 w 750"/>
              <a:gd name="T71" fmla="*/ 52 h 75"/>
              <a:gd name="T72" fmla="*/ 588 w 750"/>
              <a:gd name="T73" fmla="*/ 53 h 75"/>
              <a:gd name="T74" fmla="*/ 634 w 750"/>
              <a:gd name="T75" fmla="*/ 53 h 75"/>
              <a:gd name="T76" fmla="*/ 634 w 750"/>
              <a:gd name="T77" fmla="*/ 53 h 75"/>
              <a:gd name="T78" fmla="*/ 668 w 750"/>
              <a:gd name="T79" fmla="*/ 53 h 75"/>
              <a:gd name="T80" fmla="*/ 668 w 750"/>
              <a:gd name="T81" fmla="*/ 53 h 75"/>
              <a:gd name="T82" fmla="*/ 690 w 750"/>
              <a:gd name="T83" fmla="*/ 52 h 75"/>
              <a:gd name="T84" fmla="*/ 711 w 750"/>
              <a:gd name="T85" fmla="*/ 49 h 75"/>
              <a:gd name="T86" fmla="*/ 721 w 750"/>
              <a:gd name="T87" fmla="*/ 46 h 75"/>
              <a:gd name="T88" fmla="*/ 732 w 750"/>
              <a:gd name="T89" fmla="*/ 44 h 75"/>
              <a:gd name="T90" fmla="*/ 741 w 750"/>
              <a:gd name="T91" fmla="*/ 39 h 75"/>
              <a:gd name="T92" fmla="*/ 750 w 750"/>
              <a:gd name="T93" fmla="*/ 3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50" h="75">
                <a:moveTo>
                  <a:pt x="0" y="75"/>
                </a:moveTo>
                <a:lnTo>
                  <a:pt x="0" y="75"/>
                </a:lnTo>
                <a:lnTo>
                  <a:pt x="9" y="75"/>
                </a:lnTo>
                <a:lnTo>
                  <a:pt x="17" y="75"/>
                </a:lnTo>
                <a:lnTo>
                  <a:pt x="24" y="73"/>
                </a:lnTo>
                <a:lnTo>
                  <a:pt x="33" y="70"/>
                </a:lnTo>
                <a:lnTo>
                  <a:pt x="39" y="67"/>
                </a:lnTo>
                <a:lnTo>
                  <a:pt x="45" y="62"/>
                </a:lnTo>
                <a:lnTo>
                  <a:pt x="57" y="53"/>
                </a:lnTo>
                <a:lnTo>
                  <a:pt x="57" y="53"/>
                </a:lnTo>
                <a:lnTo>
                  <a:pt x="65" y="44"/>
                </a:lnTo>
                <a:lnTo>
                  <a:pt x="65" y="44"/>
                </a:lnTo>
                <a:lnTo>
                  <a:pt x="70" y="40"/>
                </a:lnTo>
                <a:lnTo>
                  <a:pt x="74" y="37"/>
                </a:lnTo>
                <a:lnTo>
                  <a:pt x="85" y="31"/>
                </a:lnTo>
                <a:lnTo>
                  <a:pt x="85" y="31"/>
                </a:lnTo>
                <a:lnTo>
                  <a:pt x="101" y="25"/>
                </a:lnTo>
                <a:lnTo>
                  <a:pt x="117" y="19"/>
                </a:lnTo>
                <a:lnTo>
                  <a:pt x="151" y="9"/>
                </a:lnTo>
                <a:lnTo>
                  <a:pt x="151" y="9"/>
                </a:lnTo>
                <a:lnTo>
                  <a:pt x="169" y="4"/>
                </a:lnTo>
                <a:lnTo>
                  <a:pt x="188" y="1"/>
                </a:lnTo>
                <a:lnTo>
                  <a:pt x="206" y="0"/>
                </a:lnTo>
                <a:lnTo>
                  <a:pt x="226" y="0"/>
                </a:lnTo>
                <a:lnTo>
                  <a:pt x="264" y="1"/>
                </a:lnTo>
                <a:lnTo>
                  <a:pt x="303" y="2"/>
                </a:lnTo>
                <a:lnTo>
                  <a:pt x="303" y="2"/>
                </a:lnTo>
                <a:lnTo>
                  <a:pt x="333" y="3"/>
                </a:lnTo>
                <a:lnTo>
                  <a:pt x="364" y="6"/>
                </a:lnTo>
                <a:lnTo>
                  <a:pt x="393" y="12"/>
                </a:lnTo>
                <a:lnTo>
                  <a:pt x="423" y="19"/>
                </a:lnTo>
                <a:lnTo>
                  <a:pt x="482" y="34"/>
                </a:lnTo>
                <a:lnTo>
                  <a:pt x="513" y="42"/>
                </a:lnTo>
                <a:lnTo>
                  <a:pt x="543" y="48"/>
                </a:lnTo>
                <a:lnTo>
                  <a:pt x="543" y="48"/>
                </a:lnTo>
                <a:lnTo>
                  <a:pt x="566" y="52"/>
                </a:lnTo>
                <a:lnTo>
                  <a:pt x="588" y="53"/>
                </a:lnTo>
                <a:lnTo>
                  <a:pt x="634" y="53"/>
                </a:lnTo>
                <a:lnTo>
                  <a:pt x="634" y="53"/>
                </a:lnTo>
                <a:lnTo>
                  <a:pt x="668" y="53"/>
                </a:lnTo>
                <a:lnTo>
                  <a:pt x="668" y="53"/>
                </a:lnTo>
                <a:lnTo>
                  <a:pt x="690" y="52"/>
                </a:lnTo>
                <a:lnTo>
                  <a:pt x="711" y="49"/>
                </a:lnTo>
                <a:lnTo>
                  <a:pt x="721" y="46"/>
                </a:lnTo>
                <a:lnTo>
                  <a:pt x="732" y="44"/>
                </a:lnTo>
                <a:lnTo>
                  <a:pt x="741" y="39"/>
                </a:lnTo>
                <a:lnTo>
                  <a:pt x="750" y="3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Freeform 412"/>
          <p:cNvSpPr>
            <a:spLocks/>
          </p:cNvSpPr>
          <p:nvPr/>
        </p:nvSpPr>
        <p:spPr bwMode="auto">
          <a:xfrm>
            <a:off x="3667125" y="4100513"/>
            <a:ext cx="1192212" cy="122238"/>
          </a:xfrm>
          <a:custGeom>
            <a:avLst/>
            <a:gdLst>
              <a:gd name="T0" fmla="*/ 0 w 751"/>
              <a:gd name="T1" fmla="*/ 77 h 77"/>
              <a:gd name="T2" fmla="*/ 0 w 751"/>
              <a:gd name="T3" fmla="*/ 77 h 77"/>
              <a:gd name="T4" fmla="*/ 7 w 751"/>
              <a:gd name="T5" fmla="*/ 77 h 77"/>
              <a:gd name="T6" fmla="*/ 14 w 751"/>
              <a:gd name="T7" fmla="*/ 76 h 77"/>
              <a:gd name="T8" fmla="*/ 27 w 751"/>
              <a:gd name="T9" fmla="*/ 74 h 77"/>
              <a:gd name="T10" fmla="*/ 38 w 751"/>
              <a:gd name="T11" fmla="*/ 68 h 77"/>
              <a:gd name="T12" fmla="*/ 49 w 751"/>
              <a:gd name="T13" fmla="*/ 61 h 77"/>
              <a:gd name="T14" fmla="*/ 49 w 751"/>
              <a:gd name="T15" fmla="*/ 61 h 77"/>
              <a:gd name="T16" fmla="*/ 58 w 751"/>
              <a:gd name="T17" fmla="*/ 54 h 77"/>
              <a:gd name="T18" fmla="*/ 65 w 751"/>
              <a:gd name="T19" fmla="*/ 46 h 77"/>
              <a:gd name="T20" fmla="*/ 65 w 751"/>
              <a:gd name="T21" fmla="*/ 46 h 77"/>
              <a:gd name="T22" fmla="*/ 70 w 751"/>
              <a:gd name="T23" fmla="*/ 41 h 77"/>
              <a:gd name="T24" fmla="*/ 74 w 751"/>
              <a:gd name="T25" fmla="*/ 38 h 77"/>
              <a:gd name="T26" fmla="*/ 85 w 751"/>
              <a:gd name="T27" fmla="*/ 32 h 77"/>
              <a:gd name="T28" fmla="*/ 85 w 751"/>
              <a:gd name="T29" fmla="*/ 32 h 77"/>
              <a:gd name="T30" fmla="*/ 101 w 751"/>
              <a:gd name="T31" fmla="*/ 26 h 77"/>
              <a:gd name="T32" fmla="*/ 117 w 751"/>
              <a:gd name="T33" fmla="*/ 20 h 77"/>
              <a:gd name="T34" fmla="*/ 151 w 751"/>
              <a:gd name="T35" fmla="*/ 10 h 77"/>
              <a:gd name="T36" fmla="*/ 151 w 751"/>
              <a:gd name="T37" fmla="*/ 10 h 77"/>
              <a:gd name="T38" fmla="*/ 169 w 751"/>
              <a:gd name="T39" fmla="*/ 5 h 77"/>
              <a:gd name="T40" fmla="*/ 188 w 751"/>
              <a:gd name="T41" fmla="*/ 3 h 77"/>
              <a:gd name="T42" fmla="*/ 207 w 751"/>
              <a:gd name="T43" fmla="*/ 0 h 77"/>
              <a:gd name="T44" fmla="*/ 226 w 751"/>
              <a:gd name="T45" fmla="*/ 0 h 77"/>
              <a:gd name="T46" fmla="*/ 266 w 751"/>
              <a:gd name="T47" fmla="*/ 2 h 77"/>
              <a:gd name="T48" fmla="*/ 303 w 751"/>
              <a:gd name="T49" fmla="*/ 3 h 77"/>
              <a:gd name="T50" fmla="*/ 303 w 751"/>
              <a:gd name="T51" fmla="*/ 3 h 77"/>
              <a:gd name="T52" fmla="*/ 333 w 751"/>
              <a:gd name="T53" fmla="*/ 4 h 77"/>
              <a:gd name="T54" fmla="*/ 364 w 751"/>
              <a:gd name="T55" fmla="*/ 9 h 77"/>
              <a:gd name="T56" fmla="*/ 393 w 751"/>
              <a:gd name="T57" fmla="*/ 14 h 77"/>
              <a:gd name="T58" fmla="*/ 423 w 751"/>
              <a:gd name="T59" fmla="*/ 21 h 77"/>
              <a:gd name="T60" fmla="*/ 483 w 751"/>
              <a:gd name="T61" fmla="*/ 36 h 77"/>
              <a:gd name="T62" fmla="*/ 513 w 751"/>
              <a:gd name="T63" fmla="*/ 43 h 77"/>
              <a:gd name="T64" fmla="*/ 543 w 751"/>
              <a:gd name="T65" fmla="*/ 50 h 77"/>
              <a:gd name="T66" fmla="*/ 543 w 751"/>
              <a:gd name="T67" fmla="*/ 50 h 77"/>
              <a:gd name="T68" fmla="*/ 566 w 751"/>
              <a:gd name="T69" fmla="*/ 53 h 77"/>
              <a:gd name="T70" fmla="*/ 588 w 751"/>
              <a:gd name="T71" fmla="*/ 54 h 77"/>
              <a:gd name="T72" fmla="*/ 635 w 751"/>
              <a:gd name="T73" fmla="*/ 55 h 77"/>
              <a:gd name="T74" fmla="*/ 635 w 751"/>
              <a:gd name="T75" fmla="*/ 55 h 77"/>
              <a:gd name="T76" fmla="*/ 660 w 751"/>
              <a:gd name="T77" fmla="*/ 55 h 77"/>
              <a:gd name="T78" fmla="*/ 660 w 751"/>
              <a:gd name="T79" fmla="*/ 55 h 77"/>
              <a:gd name="T80" fmla="*/ 683 w 751"/>
              <a:gd name="T81" fmla="*/ 54 h 77"/>
              <a:gd name="T82" fmla="*/ 708 w 751"/>
              <a:gd name="T83" fmla="*/ 51 h 77"/>
              <a:gd name="T84" fmla="*/ 719 w 751"/>
              <a:gd name="T85" fmla="*/ 49 h 77"/>
              <a:gd name="T86" fmla="*/ 730 w 751"/>
              <a:gd name="T87" fmla="*/ 46 h 77"/>
              <a:gd name="T88" fmla="*/ 741 w 751"/>
              <a:gd name="T89" fmla="*/ 41 h 77"/>
              <a:gd name="T90" fmla="*/ 751 w 751"/>
              <a:gd name="T91" fmla="*/ 3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51" h="77">
                <a:moveTo>
                  <a:pt x="0" y="77"/>
                </a:moveTo>
                <a:lnTo>
                  <a:pt x="0" y="77"/>
                </a:lnTo>
                <a:lnTo>
                  <a:pt x="7" y="77"/>
                </a:lnTo>
                <a:lnTo>
                  <a:pt x="14" y="76"/>
                </a:lnTo>
                <a:lnTo>
                  <a:pt x="27" y="74"/>
                </a:lnTo>
                <a:lnTo>
                  <a:pt x="38" y="68"/>
                </a:lnTo>
                <a:lnTo>
                  <a:pt x="49" y="61"/>
                </a:lnTo>
                <a:lnTo>
                  <a:pt x="49" y="61"/>
                </a:lnTo>
                <a:lnTo>
                  <a:pt x="58" y="54"/>
                </a:lnTo>
                <a:lnTo>
                  <a:pt x="65" y="46"/>
                </a:lnTo>
                <a:lnTo>
                  <a:pt x="65" y="46"/>
                </a:lnTo>
                <a:lnTo>
                  <a:pt x="70" y="41"/>
                </a:lnTo>
                <a:lnTo>
                  <a:pt x="74" y="38"/>
                </a:lnTo>
                <a:lnTo>
                  <a:pt x="85" y="32"/>
                </a:lnTo>
                <a:lnTo>
                  <a:pt x="85" y="32"/>
                </a:lnTo>
                <a:lnTo>
                  <a:pt x="101" y="26"/>
                </a:lnTo>
                <a:lnTo>
                  <a:pt x="117" y="20"/>
                </a:lnTo>
                <a:lnTo>
                  <a:pt x="151" y="10"/>
                </a:lnTo>
                <a:lnTo>
                  <a:pt x="151" y="10"/>
                </a:lnTo>
                <a:lnTo>
                  <a:pt x="169" y="5"/>
                </a:lnTo>
                <a:lnTo>
                  <a:pt x="188" y="3"/>
                </a:lnTo>
                <a:lnTo>
                  <a:pt x="207" y="0"/>
                </a:lnTo>
                <a:lnTo>
                  <a:pt x="226" y="0"/>
                </a:lnTo>
                <a:lnTo>
                  <a:pt x="266" y="2"/>
                </a:lnTo>
                <a:lnTo>
                  <a:pt x="303" y="3"/>
                </a:lnTo>
                <a:lnTo>
                  <a:pt x="303" y="3"/>
                </a:lnTo>
                <a:lnTo>
                  <a:pt x="333" y="4"/>
                </a:lnTo>
                <a:lnTo>
                  <a:pt x="364" y="9"/>
                </a:lnTo>
                <a:lnTo>
                  <a:pt x="393" y="14"/>
                </a:lnTo>
                <a:lnTo>
                  <a:pt x="423" y="21"/>
                </a:lnTo>
                <a:lnTo>
                  <a:pt x="483" y="36"/>
                </a:lnTo>
                <a:lnTo>
                  <a:pt x="513" y="43"/>
                </a:lnTo>
                <a:lnTo>
                  <a:pt x="543" y="50"/>
                </a:lnTo>
                <a:lnTo>
                  <a:pt x="543" y="50"/>
                </a:lnTo>
                <a:lnTo>
                  <a:pt x="566" y="53"/>
                </a:lnTo>
                <a:lnTo>
                  <a:pt x="588" y="54"/>
                </a:lnTo>
                <a:lnTo>
                  <a:pt x="635" y="55"/>
                </a:lnTo>
                <a:lnTo>
                  <a:pt x="635" y="55"/>
                </a:lnTo>
                <a:lnTo>
                  <a:pt x="660" y="55"/>
                </a:lnTo>
                <a:lnTo>
                  <a:pt x="660" y="55"/>
                </a:lnTo>
                <a:lnTo>
                  <a:pt x="683" y="54"/>
                </a:lnTo>
                <a:lnTo>
                  <a:pt x="708" y="51"/>
                </a:lnTo>
                <a:lnTo>
                  <a:pt x="719" y="49"/>
                </a:lnTo>
                <a:lnTo>
                  <a:pt x="730" y="46"/>
                </a:lnTo>
                <a:lnTo>
                  <a:pt x="741" y="41"/>
                </a:lnTo>
                <a:lnTo>
                  <a:pt x="751" y="3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Freeform 413"/>
          <p:cNvSpPr>
            <a:spLocks/>
          </p:cNvSpPr>
          <p:nvPr/>
        </p:nvSpPr>
        <p:spPr bwMode="auto">
          <a:xfrm>
            <a:off x="2952750" y="6781800"/>
            <a:ext cx="2503487" cy="0"/>
          </a:xfrm>
          <a:custGeom>
            <a:avLst/>
            <a:gdLst>
              <a:gd name="T0" fmla="*/ 0 w 1577"/>
              <a:gd name="T1" fmla="*/ 575 w 1577"/>
              <a:gd name="T2" fmla="*/ 1034 w 1577"/>
              <a:gd name="T3" fmla="*/ 1577 w 157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77">
                <a:moveTo>
                  <a:pt x="0" y="0"/>
                </a:moveTo>
                <a:lnTo>
                  <a:pt x="575" y="0"/>
                </a:lnTo>
                <a:lnTo>
                  <a:pt x="1034" y="0"/>
                </a:lnTo>
                <a:lnTo>
                  <a:pt x="157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6" name="Line 414"/>
          <p:cNvSpPr>
            <a:spLocks noChangeShapeType="1"/>
          </p:cNvSpPr>
          <p:nvPr/>
        </p:nvSpPr>
        <p:spPr bwMode="auto">
          <a:xfrm>
            <a:off x="3836988" y="1433513"/>
            <a:ext cx="793750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7" name="Freeform 415"/>
          <p:cNvSpPr>
            <a:spLocks/>
          </p:cNvSpPr>
          <p:nvPr/>
        </p:nvSpPr>
        <p:spPr bwMode="auto">
          <a:xfrm>
            <a:off x="4621213" y="1416050"/>
            <a:ext cx="31750" cy="36513"/>
          </a:xfrm>
          <a:custGeom>
            <a:avLst/>
            <a:gdLst>
              <a:gd name="T0" fmla="*/ 20 w 20"/>
              <a:gd name="T1" fmla="*/ 11 h 23"/>
              <a:gd name="T2" fmla="*/ 20 w 20"/>
              <a:gd name="T3" fmla="*/ 11 h 23"/>
              <a:gd name="T4" fmla="*/ 9 w 20"/>
              <a:gd name="T5" fmla="*/ 16 h 23"/>
              <a:gd name="T6" fmla="*/ 0 w 20"/>
              <a:gd name="T7" fmla="*/ 23 h 23"/>
              <a:gd name="T8" fmla="*/ 3 w 20"/>
              <a:gd name="T9" fmla="*/ 11 h 23"/>
              <a:gd name="T10" fmla="*/ 0 w 20"/>
              <a:gd name="T11" fmla="*/ 0 h 23"/>
              <a:gd name="T12" fmla="*/ 0 w 20"/>
              <a:gd name="T13" fmla="*/ 0 h 23"/>
              <a:gd name="T14" fmla="*/ 9 w 20"/>
              <a:gd name="T15" fmla="*/ 6 h 23"/>
              <a:gd name="T16" fmla="*/ 20 w 20"/>
              <a:gd name="T17" fmla="*/ 11 h 23"/>
              <a:gd name="T18" fmla="*/ 20 w 20"/>
              <a:gd name="T19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3">
                <a:moveTo>
                  <a:pt x="20" y="11"/>
                </a:moveTo>
                <a:lnTo>
                  <a:pt x="20" y="11"/>
                </a:lnTo>
                <a:lnTo>
                  <a:pt x="9" y="16"/>
                </a:lnTo>
                <a:lnTo>
                  <a:pt x="0" y="23"/>
                </a:lnTo>
                <a:lnTo>
                  <a:pt x="3" y="11"/>
                </a:lnTo>
                <a:lnTo>
                  <a:pt x="0" y="0"/>
                </a:lnTo>
                <a:lnTo>
                  <a:pt x="0" y="0"/>
                </a:lnTo>
                <a:lnTo>
                  <a:pt x="9" y="6"/>
                </a:lnTo>
                <a:lnTo>
                  <a:pt x="20" y="11"/>
                </a:lnTo>
                <a:lnTo>
                  <a:pt x="2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" name="Freeform 416"/>
          <p:cNvSpPr>
            <a:spLocks/>
          </p:cNvSpPr>
          <p:nvPr/>
        </p:nvSpPr>
        <p:spPr bwMode="auto">
          <a:xfrm>
            <a:off x="3814763" y="1416050"/>
            <a:ext cx="31750" cy="36513"/>
          </a:xfrm>
          <a:custGeom>
            <a:avLst/>
            <a:gdLst>
              <a:gd name="T0" fmla="*/ 0 w 20"/>
              <a:gd name="T1" fmla="*/ 11 h 23"/>
              <a:gd name="T2" fmla="*/ 0 w 20"/>
              <a:gd name="T3" fmla="*/ 11 h 23"/>
              <a:gd name="T4" fmla="*/ 10 w 20"/>
              <a:gd name="T5" fmla="*/ 6 h 23"/>
              <a:gd name="T6" fmla="*/ 20 w 20"/>
              <a:gd name="T7" fmla="*/ 0 h 23"/>
              <a:gd name="T8" fmla="*/ 15 w 20"/>
              <a:gd name="T9" fmla="*/ 11 h 23"/>
              <a:gd name="T10" fmla="*/ 20 w 20"/>
              <a:gd name="T11" fmla="*/ 23 h 23"/>
              <a:gd name="T12" fmla="*/ 20 w 20"/>
              <a:gd name="T13" fmla="*/ 23 h 23"/>
              <a:gd name="T14" fmla="*/ 10 w 20"/>
              <a:gd name="T15" fmla="*/ 16 h 23"/>
              <a:gd name="T16" fmla="*/ 0 w 20"/>
              <a:gd name="T17" fmla="*/ 11 h 23"/>
              <a:gd name="T18" fmla="*/ 0 w 20"/>
              <a:gd name="T19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3">
                <a:moveTo>
                  <a:pt x="0" y="11"/>
                </a:moveTo>
                <a:lnTo>
                  <a:pt x="0" y="11"/>
                </a:lnTo>
                <a:lnTo>
                  <a:pt x="10" y="6"/>
                </a:lnTo>
                <a:lnTo>
                  <a:pt x="20" y="0"/>
                </a:lnTo>
                <a:lnTo>
                  <a:pt x="15" y="11"/>
                </a:lnTo>
                <a:lnTo>
                  <a:pt x="20" y="23"/>
                </a:lnTo>
                <a:lnTo>
                  <a:pt x="20" y="23"/>
                </a:lnTo>
                <a:lnTo>
                  <a:pt x="10" y="16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9" name="Line 417"/>
          <p:cNvSpPr>
            <a:spLocks noChangeShapeType="1"/>
          </p:cNvSpPr>
          <p:nvPr/>
        </p:nvSpPr>
        <p:spPr bwMode="auto">
          <a:xfrm flipV="1">
            <a:off x="3735388" y="1524000"/>
            <a:ext cx="0" cy="955675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0" name="Freeform 418"/>
          <p:cNvSpPr>
            <a:spLocks/>
          </p:cNvSpPr>
          <p:nvPr/>
        </p:nvSpPr>
        <p:spPr bwMode="auto">
          <a:xfrm>
            <a:off x="3716338" y="1501775"/>
            <a:ext cx="36512" cy="31750"/>
          </a:xfrm>
          <a:custGeom>
            <a:avLst/>
            <a:gdLst>
              <a:gd name="T0" fmla="*/ 12 w 23"/>
              <a:gd name="T1" fmla="*/ 0 h 20"/>
              <a:gd name="T2" fmla="*/ 12 w 23"/>
              <a:gd name="T3" fmla="*/ 0 h 20"/>
              <a:gd name="T4" fmla="*/ 17 w 23"/>
              <a:gd name="T5" fmla="*/ 10 h 20"/>
              <a:gd name="T6" fmla="*/ 23 w 23"/>
              <a:gd name="T7" fmla="*/ 20 h 20"/>
              <a:gd name="T8" fmla="*/ 12 w 23"/>
              <a:gd name="T9" fmla="*/ 15 h 20"/>
              <a:gd name="T10" fmla="*/ 0 w 23"/>
              <a:gd name="T11" fmla="*/ 20 h 20"/>
              <a:gd name="T12" fmla="*/ 0 w 23"/>
              <a:gd name="T13" fmla="*/ 20 h 20"/>
              <a:gd name="T14" fmla="*/ 7 w 23"/>
              <a:gd name="T15" fmla="*/ 10 h 20"/>
              <a:gd name="T16" fmla="*/ 12 w 23"/>
              <a:gd name="T17" fmla="*/ 0 h 20"/>
              <a:gd name="T18" fmla="*/ 12 w 23"/>
              <a:gd name="T1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20">
                <a:moveTo>
                  <a:pt x="12" y="0"/>
                </a:moveTo>
                <a:lnTo>
                  <a:pt x="12" y="0"/>
                </a:lnTo>
                <a:lnTo>
                  <a:pt x="17" y="10"/>
                </a:lnTo>
                <a:lnTo>
                  <a:pt x="23" y="20"/>
                </a:lnTo>
                <a:lnTo>
                  <a:pt x="12" y="15"/>
                </a:lnTo>
                <a:lnTo>
                  <a:pt x="0" y="20"/>
                </a:lnTo>
                <a:lnTo>
                  <a:pt x="0" y="20"/>
                </a:lnTo>
                <a:lnTo>
                  <a:pt x="7" y="1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" name="Freeform 419"/>
          <p:cNvSpPr>
            <a:spLocks/>
          </p:cNvSpPr>
          <p:nvPr/>
        </p:nvSpPr>
        <p:spPr bwMode="auto">
          <a:xfrm>
            <a:off x="3716338" y="2470150"/>
            <a:ext cx="36512" cy="31750"/>
          </a:xfrm>
          <a:custGeom>
            <a:avLst/>
            <a:gdLst>
              <a:gd name="T0" fmla="*/ 12 w 23"/>
              <a:gd name="T1" fmla="*/ 20 h 20"/>
              <a:gd name="T2" fmla="*/ 12 w 23"/>
              <a:gd name="T3" fmla="*/ 20 h 20"/>
              <a:gd name="T4" fmla="*/ 7 w 23"/>
              <a:gd name="T5" fmla="*/ 9 h 20"/>
              <a:gd name="T6" fmla="*/ 0 w 23"/>
              <a:gd name="T7" fmla="*/ 0 h 20"/>
              <a:gd name="T8" fmla="*/ 12 w 23"/>
              <a:gd name="T9" fmla="*/ 3 h 20"/>
              <a:gd name="T10" fmla="*/ 23 w 23"/>
              <a:gd name="T11" fmla="*/ 0 h 20"/>
              <a:gd name="T12" fmla="*/ 23 w 23"/>
              <a:gd name="T13" fmla="*/ 0 h 20"/>
              <a:gd name="T14" fmla="*/ 17 w 23"/>
              <a:gd name="T15" fmla="*/ 9 h 20"/>
              <a:gd name="T16" fmla="*/ 12 w 23"/>
              <a:gd name="T17" fmla="*/ 20 h 20"/>
              <a:gd name="T18" fmla="*/ 12 w 23"/>
              <a:gd name="T1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20">
                <a:moveTo>
                  <a:pt x="12" y="20"/>
                </a:moveTo>
                <a:lnTo>
                  <a:pt x="12" y="20"/>
                </a:lnTo>
                <a:lnTo>
                  <a:pt x="7" y="9"/>
                </a:lnTo>
                <a:lnTo>
                  <a:pt x="0" y="0"/>
                </a:lnTo>
                <a:lnTo>
                  <a:pt x="12" y="3"/>
                </a:lnTo>
                <a:lnTo>
                  <a:pt x="23" y="0"/>
                </a:lnTo>
                <a:lnTo>
                  <a:pt x="23" y="0"/>
                </a:lnTo>
                <a:lnTo>
                  <a:pt x="17" y="9"/>
                </a:lnTo>
                <a:lnTo>
                  <a:pt x="12" y="20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2" name="Rectangle 420"/>
          <p:cNvSpPr>
            <a:spLocks noChangeArrowheads="1"/>
          </p:cNvSpPr>
          <p:nvPr/>
        </p:nvSpPr>
        <p:spPr bwMode="auto">
          <a:xfrm>
            <a:off x="4170363" y="1265237"/>
            <a:ext cx="1651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</a:rPr>
              <a:t>3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21"/>
          <p:cNvSpPr>
            <a:spLocks noChangeArrowheads="1"/>
          </p:cNvSpPr>
          <p:nvPr/>
        </p:nvSpPr>
        <p:spPr bwMode="auto">
          <a:xfrm>
            <a:off x="4249738" y="1265237"/>
            <a:ext cx="1651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</a:rPr>
              <a:t>5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422"/>
          <p:cNvSpPr>
            <a:spLocks noChangeArrowheads="1"/>
          </p:cNvSpPr>
          <p:nvPr/>
        </p:nvSpPr>
        <p:spPr bwMode="auto">
          <a:xfrm>
            <a:off x="3557588" y="1882775"/>
            <a:ext cx="1651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</a:rPr>
              <a:t>4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423"/>
          <p:cNvSpPr>
            <a:spLocks noChangeArrowheads="1"/>
          </p:cNvSpPr>
          <p:nvPr/>
        </p:nvSpPr>
        <p:spPr bwMode="auto">
          <a:xfrm>
            <a:off x="3635375" y="1882775"/>
            <a:ext cx="1651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</a:rPr>
              <a:t>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ine 424"/>
          <p:cNvSpPr>
            <a:spLocks noChangeShapeType="1"/>
          </p:cNvSpPr>
          <p:nvPr/>
        </p:nvSpPr>
        <p:spPr bwMode="auto">
          <a:xfrm flipV="1">
            <a:off x="4779963" y="2506663"/>
            <a:ext cx="0" cy="57150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" name="Freeform 425"/>
          <p:cNvSpPr>
            <a:spLocks/>
          </p:cNvSpPr>
          <p:nvPr/>
        </p:nvSpPr>
        <p:spPr bwMode="auto">
          <a:xfrm>
            <a:off x="4762500" y="2484438"/>
            <a:ext cx="34925" cy="31750"/>
          </a:xfrm>
          <a:custGeom>
            <a:avLst/>
            <a:gdLst>
              <a:gd name="T0" fmla="*/ 11 w 22"/>
              <a:gd name="T1" fmla="*/ 0 h 20"/>
              <a:gd name="T2" fmla="*/ 11 w 22"/>
              <a:gd name="T3" fmla="*/ 0 h 20"/>
              <a:gd name="T4" fmla="*/ 15 w 22"/>
              <a:gd name="T5" fmla="*/ 11 h 20"/>
              <a:gd name="T6" fmla="*/ 22 w 22"/>
              <a:gd name="T7" fmla="*/ 20 h 20"/>
              <a:gd name="T8" fmla="*/ 11 w 22"/>
              <a:gd name="T9" fmla="*/ 16 h 20"/>
              <a:gd name="T10" fmla="*/ 0 w 22"/>
              <a:gd name="T11" fmla="*/ 20 h 20"/>
              <a:gd name="T12" fmla="*/ 0 w 22"/>
              <a:gd name="T13" fmla="*/ 20 h 20"/>
              <a:gd name="T14" fmla="*/ 6 w 22"/>
              <a:gd name="T15" fmla="*/ 11 h 20"/>
              <a:gd name="T16" fmla="*/ 11 w 22"/>
              <a:gd name="T17" fmla="*/ 0 h 20"/>
              <a:gd name="T18" fmla="*/ 11 w 22"/>
              <a:gd name="T1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0">
                <a:moveTo>
                  <a:pt x="11" y="0"/>
                </a:moveTo>
                <a:lnTo>
                  <a:pt x="11" y="0"/>
                </a:lnTo>
                <a:lnTo>
                  <a:pt x="15" y="11"/>
                </a:lnTo>
                <a:lnTo>
                  <a:pt x="22" y="20"/>
                </a:lnTo>
                <a:lnTo>
                  <a:pt x="11" y="16"/>
                </a:lnTo>
                <a:lnTo>
                  <a:pt x="0" y="20"/>
                </a:lnTo>
                <a:lnTo>
                  <a:pt x="0" y="20"/>
                </a:lnTo>
                <a:lnTo>
                  <a:pt x="6" y="11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8" name="Freeform 426"/>
          <p:cNvSpPr>
            <a:spLocks/>
          </p:cNvSpPr>
          <p:nvPr/>
        </p:nvSpPr>
        <p:spPr bwMode="auto">
          <a:xfrm>
            <a:off x="4762500" y="2554288"/>
            <a:ext cx="34925" cy="31750"/>
          </a:xfrm>
          <a:custGeom>
            <a:avLst/>
            <a:gdLst>
              <a:gd name="T0" fmla="*/ 11 w 22"/>
              <a:gd name="T1" fmla="*/ 20 h 20"/>
              <a:gd name="T2" fmla="*/ 11 w 22"/>
              <a:gd name="T3" fmla="*/ 20 h 20"/>
              <a:gd name="T4" fmla="*/ 6 w 22"/>
              <a:gd name="T5" fmla="*/ 9 h 20"/>
              <a:gd name="T6" fmla="*/ 0 w 22"/>
              <a:gd name="T7" fmla="*/ 0 h 20"/>
              <a:gd name="T8" fmla="*/ 11 w 22"/>
              <a:gd name="T9" fmla="*/ 5 h 20"/>
              <a:gd name="T10" fmla="*/ 22 w 22"/>
              <a:gd name="T11" fmla="*/ 0 h 20"/>
              <a:gd name="T12" fmla="*/ 22 w 22"/>
              <a:gd name="T13" fmla="*/ 0 h 20"/>
              <a:gd name="T14" fmla="*/ 15 w 22"/>
              <a:gd name="T15" fmla="*/ 9 h 20"/>
              <a:gd name="T16" fmla="*/ 11 w 22"/>
              <a:gd name="T17" fmla="*/ 20 h 20"/>
              <a:gd name="T18" fmla="*/ 11 w 22"/>
              <a:gd name="T1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0">
                <a:moveTo>
                  <a:pt x="11" y="20"/>
                </a:moveTo>
                <a:lnTo>
                  <a:pt x="11" y="20"/>
                </a:lnTo>
                <a:lnTo>
                  <a:pt x="6" y="9"/>
                </a:lnTo>
                <a:lnTo>
                  <a:pt x="0" y="0"/>
                </a:lnTo>
                <a:lnTo>
                  <a:pt x="11" y="5"/>
                </a:lnTo>
                <a:lnTo>
                  <a:pt x="22" y="0"/>
                </a:lnTo>
                <a:lnTo>
                  <a:pt x="22" y="0"/>
                </a:lnTo>
                <a:lnTo>
                  <a:pt x="15" y="9"/>
                </a:lnTo>
                <a:lnTo>
                  <a:pt x="11" y="20"/>
                </a:lnTo>
                <a:lnTo>
                  <a:pt x="11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53" name="Line 534"/>
          <p:cNvSpPr>
            <a:spLocks noChangeShapeType="1"/>
          </p:cNvSpPr>
          <p:nvPr/>
        </p:nvSpPr>
        <p:spPr bwMode="auto">
          <a:xfrm flipV="1">
            <a:off x="3997325" y="6275388"/>
            <a:ext cx="0" cy="290513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54" name="Freeform 535"/>
          <p:cNvSpPr>
            <a:spLocks/>
          </p:cNvSpPr>
          <p:nvPr/>
        </p:nvSpPr>
        <p:spPr bwMode="auto">
          <a:xfrm>
            <a:off x="3978275" y="6253163"/>
            <a:ext cx="36512" cy="31750"/>
          </a:xfrm>
          <a:custGeom>
            <a:avLst/>
            <a:gdLst>
              <a:gd name="T0" fmla="*/ 12 w 23"/>
              <a:gd name="T1" fmla="*/ 0 h 20"/>
              <a:gd name="T2" fmla="*/ 12 w 23"/>
              <a:gd name="T3" fmla="*/ 0 h 20"/>
              <a:gd name="T4" fmla="*/ 16 w 23"/>
              <a:gd name="T5" fmla="*/ 11 h 20"/>
              <a:gd name="T6" fmla="*/ 23 w 23"/>
              <a:gd name="T7" fmla="*/ 20 h 20"/>
              <a:gd name="T8" fmla="*/ 12 w 23"/>
              <a:gd name="T9" fmla="*/ 16 h 20"/>
              <a:gd name="T10" fmla="*/ 0 w 23"/>
              <a:gd name="T11" fmla="*/ 20 h 20"/>
              <a:gd name="T12" fmla="*/ 0 w 23"/>
              <a:gd name="T13" fmla="*/ 20 h 20"/>
              <a:gd name="T14" fmla="*/ 7 w 23"/>
              <a:gd name="T15" fmla="*/ 11 h 20"/>
              <a:gd name="T16" fmla="*/ 12 w 23"/>
              <a:gd name="T17" fmla="*/ 0 h 20"/>
              <a:gd name="T18" fmla="*/ 12 w 23"/>
              <a:gd name="T1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20">
                <a:moveTo>
                  <a:pt x="12" y="0"/>
                </a:moveTo>
                <a:lnTo>
                  <a:pt x="12" y="0"/>
                </a:lnTo>
                <a:lnTo>
                  <a:pt x="16" y="11"/>
                </a:lnTo>
                <a:lnTo>
                  <a:pt x="23" y="20"/>
                </a:lnTo>
                <a:lnTo>
                  <a:pt x="12" y="16"/>
                </a:lnTo>
                <a:lnTo>
                  <a:pt x="0" y="20"/>
                </a:lnTo>
                <a:lnTo>
                  <a:pt x="0" y="20"/>
                </a:lnTo>
                <a:lnTo>
                  <a:pt x="7" y="11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55" name="Freeform 536"/>
          <p:cNvSpPr>
            <a:spLocks/>
          </p:cNvSpPr>
          <p:nvPr/>
        </p:nvSpPr>
        <p:spPr bwMode="auto">
          <a:xfrm>
            <a:off x="3978275" y="6557963"/>
            <a:ext cx="36512" cy="30163"/>
          </a:xfrm>
          <a:custGeom>
            <a:avLst/>
            <a:gdLst>
              <a:gd name="T0" fmla="*/ 12 w 23"/>
              <a:gd name="T1" fmla="*/ 19 h 19"/>
              <a:gd name="T2" fmla="*/ 12 w 23"/>
              <a:gd name="T3" fmla="*/ 19 h 19"/>
              <a:gd name="T4" fmla="*/ 7 w 23"/>
              <a:gd name="T5" fmla="*/ 9 h 19"/>
              <a:gd name="T6" fmla="*/ 0 w 23"/>
              <a:gd name="T7" fmla="*/ 0 h 19"/>
              <a:gd name="T8" fmla="*/ 12 w 23"/>
              <a:gd name="T9" fmla="*/ 3 h 19"/>
              <a:gd name="T10" fmla="*/ 23 w 23"/>
              <a:gd name="T11" fmla="*/ 0 h 19"/>
              <a:gd name="T12" fmla="*/ 23 w 23"/>
              <a:gd name="T13" fmla="*/ 0 h 19"/>
              <a:gd name="T14" fmla="*/ 16 w 23"/>
              <a:gd name="T15" fmla="*/ 9 h 19"/>
              <a:gd name="T16" fmla="*/ 12 w 23"/>
              <a:gd name="T17" fmla="*/ 19 h 19"/>
              <a:gd name="T18" fmla="*/ 12 w 23"/>
              <a:gd name="T1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19">
                <a:moveTo>
                  <a:pt x="12" y="19"/>
                </a:moveTo>
                <a:lnTo>
                  <a:pt x="12" y="19"/>
                </a:lnTo>
                <a:lnTo>
                  <a:pt x="7" y="9"/>
                </a:lnTo>
                <a:lnTo>
                  <a:pt x="0" y="0"/>
                </a:lnTo>
                <a:lnTo>
                  <a:pt x="12" y="3"/>
                </a:lnTo>
                <a:lnTo>
                  <a:pt x="23" y="0"/>
                </a:lnTo>
                <a:lnTo>
                  <a:pt x="23" y="0"/>
                </a:lnTo>
                <a:lnTo>
                  <a:pt x="16" y="9"/>
                </a:lnTo>
                <a:lnTo>
                  <a:pt x="12" y="19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56" name="Rectangle 537"/>
          <p:cNvSpPr>
            <a:spLocks noChangeArrowheads="1"/>
          </p:cNvSpPr>
          <p:nvPr/>
        </p:nvSpPr>
        <p:spPr bwMode="auto">
          <a:xfrm>
            <a:off x="3827463" y="6315075"/>
            <a:ext cx="1651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</a:rPr>
              <a:t>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7" name="Rectangle 538"/>
          <p:cNvSpPr>
            <a:spLocks noChangeArrowheads="1"/>
          </p:cNvSpPr>
          <p:nvPr/>
        </p:nvSpPr>
        <p:spPr bwMode="auto">
          <a:xfrm>
            <a:off x="3906838" y="6315075"/>
            <a:ext cx="1651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</a:rPr>
              <a:t>5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8" name="Line 539"/>
          <p:cNvSpPr>
            <a:spLocks noChangeShapeType="1"/>
          </p:cNvSpPr>
          <p:nvPr/>
        </p:nvSpPr>
        <p:spPr bwMode="auto">
          <a:xfrm flipV="1">
            <a:off x="4675188" y="6645275"/>
            <a:ext cx="0" cy="114300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59" name="Freeform 540"/>
          <p:cNvSpPr>
            <a:spLocks/>
          </p:cNvSpPr>
          <p:nvPr/>
        </p:nvSpPr>
        <p:spPr bwMode="auto">
          <a:xfrm>
            <a:off x="4656138" y="6623050"/>
            <a:ext cx="36512" cy="31750"/>
          </a:xfrm>
          <a:custGeom>
            <a:avLst/>
            <a:gdLst>
              <a:gd name="T0" fmla="*/ 12 w 23"/>
              <a:gd name="T1" fmla="*/ 0 h 20"/>
              <a:gd name="T2" fmla="*/ 12 w 23"/>
              <a:gd name="T3" fmla="*/ 0 h 20"/>
              <a:gd name="T4" fmla="*/ 16 w 23"/>
              <a:gd name="T5" fmla="*/ 11 h 20"/>
              <a:gd name="T6" fmla="*/ 23 w 23"/>
              <a:gd name="T7" fmla="*/ 20 h 20"/>
              <a:gd name="T8" fmla="*/ 12 w 23"/>
              <a:gd name="T9" fmla="*/ 17 h 20"/>
              <a:gd name="T10" fmla="*/ 0 w 23"/>
              <a:gd name="T11" fmla="*/ 20 h 20"/>
              <a:gd name="T12" fmla="*/ 0 w 23"/>
              <a:gd name="T13" fmla="*/ 20 h 20"/>
              <a:gd name="T14" fmla="*/ 7 w 23"/>
              <a:gd name="T15" fmla="*/ 11 h 20"/>
              <a:gd name="T16" fmla="*/ 12 w 23"/>
              <a:gd name="T17" fmla="*/ 0 h 20"/>
              <a:gd name="T18" fmla="*/ 12 w 23"/>
              <a:gd name="T1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20">
                <a:moveTo>
                  <a:pt x="12" y="0"/>
                </a:moveTo>
                <a:lnTo>
                  <a:pt x="12" y="0"/>
                </a:lnTo>
                <a:lnTo>
                  <a:pt x="16" y="11"/>
                </a:lnTo>
                <a:lnTo>
                  <a:pt x="23" y="20"/>
                </a:lnTo>
                <a:lnTo>
                  <a:pt x="12" y="17"/>
                </a:lnTo>
                <a:lnTo>
                  <a:pt x="0" y="20"/>
                </a:lnTo>
                <a:lnTo>
                  <a:pt x="0" y="20"/>
                </a:lnTo>
                <a:lnTo>
                  <a:pt x="7" y="11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60" name="Freeform 541"/>
          <p:cNvSpPr>
            <a:spLocks/>
          </p:cNvSpPr>
          <p:nvPr/>
        </p:nvSpPr>
        <p:spPr bwMode="auto">
          <a:xfrm>
            <a:off x="4656138" y="6750050"/>
            <a:ext cx="36512" cy="31750"/>
          </a:xfrm>
          <a:custGeom>
            <a:avLst/>
            <a:gdLst>
              <a:gd name="T0" fmla="*/ 12 w 23"/>
              <a:gd name="T1" fmla="*/ 20 h 20"/>
              <a:gd name="T2" fmla="*/ 12 w 23"/>
              <a:gd name="T3" fmla="*/ 20 h 20"/>
              <a:gd name="T4" fmla="*/ 7 w 23"/>
              <a:gd name="T5" fmla="*/ 10 h 20"/>
              <a:gd name="T6" fmla="*/ 0 w 23"/>
              <a:gd name="T7" fmla="*/ 0 h 20"/>
              <a:gd name="T8" fmla="*/ 12 w 23"/>
              <a:gd name="T9" fmla="*/ 4 h 20"/>
              <a:gd name="T10" fmla="*/ 23 w 23"/>
              <a:gd name="T11" fmla="*/ 0 h 20"/>
              <a:gd name="T12" fmla="*/ 23 w 23"/>
              <a:gd name="T13" fmla="*/ 0 h 20"/>
              <a:gd name="T14" fmla="*/ 16 w 23"/>
              <a:gd name="T15" fmla="*/ 10 h 20"/>
              <a:gd name="T16" fmla="*/ 12 w 23"/>
              <a:gd name="T17" fmla="*/ 20 h 20"/>
              <a:gd name="T18" fmla="*/ 12 w 23"/>
              <a:gd name="T1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20">
                <a:moveTo>
                  <a:pt x="12" y="20"/>
                </a:moveTo>
                <a:lnTo>
                  <a:pt x="12" y="20"/>
                </a:lnTo>
                <a:lnTo>
                  <a:pt x="7" y="10"/>
                </a:lnTo>
                <a:lnTo>
                  <a:pt x="0" y="0"/>
                </a:lnTo>
                <a:lnTo>
                  <a:pt x="12" y="4"/>
                </a:lnTo>
                <a:lnTo>
                  <a:pt x="23" y="0"/>
                </a:lnTo>
                <a:lnTo>
                  <a:pt x="23" y="0"/>
                </a:lnTo>
                <a:lnTo>
                  <a:pt x="16" y="10"/>
                </a:lnTo>
                <a:lnTo>
                  <a:pt x="12" y="20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61" name="Rectangle 542"/>
          <p:cNvSpPr>
            <a:spLocks noChangeArrowheads="1"/>
          </p:cNvSpPr>
          <p:nvPr/>
        </p:nvSpPr>
        <p:spPr bwMode="auto">
          <a:xfrm>
            <a:off x="4129088" y="6021388"/>
            <a:ext cx="1651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</a:rPr>
              <a:t>1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2" name="Rectangle 543"/>
          <p:cNvSpPr>
            <a:spLocks noChangeArrowheads="1"/>
          </p:cNvSpPr>
          <p:nvPr/>
        </p:nvSpPr>
        <p:spPr bwMode="auto">
          <a:xfrm>
            <a:off x="4208463" y="6021388"/>
            <a:ext cx="1651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</a:rPr>
              <a:t>5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3" name="Line 544"/>
          <p:cNvSpPr>
            <a:spLocks noChangeShapeType="1"/>
          </p:cNvSpPr>
          <p:nvPr/>
        </p:nvSpPr>
        <p:spPr bwMode="auto">
          <a:xfrm flipH="1">
            <a:off x="4068763" y="6180138"/>
            <a:ext cx="290512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64" name="Freeform 545"/>
          <p:cNvSpPr>
            <a:spLocks/>
          </p:cNvSpPr>
          <p:nvPr/>
        </p:nvSpPr>
        <p:spPr bwMode="auto">
          <a:xfrm>
            <a:off x="4046538" y="6162675"/>
            <a:ext cx="33337" cy="34925"/>
          </a:xfrm>
          <a:custGeom>
            <a:avLst/>
            <a:gdLst>
              <a:gd name="T0" fmla="*/ 0 w 21"/>
              <a:gd name="T1" fmla="*/ 11 h 22"/>
              <a:gd name="T2" fmla="*/ 0 w 21"/>
              <a:gd name="T3" fmla="*/ 11 h 22"/>
              <a:gd name="T4" fmla="*/ 11 w 21"/>
              <a:gd name="T5" fmla="*/ 6 h 22"/>
              <a:gd name="T6" fmla="*/ 21 w 21"/>
              <a:gd name="T7" fmla="*/ 0 h 22"/>
              <a:gd name="T8" fmla="*/ 16 w 21"/>
              <a:gd name="T9" fmla="*/ 11 h 22"/>
              <a:gd name="T10" fmla="*/ 21 w 21"/>
              <a:gd name="T11" fmla="*/ 22 h 22"/>
              <a:gd name="T12" fmla="*/ 21 w 21"/>
              <a:gd name="T13" fmla="*/ 22 h 22"/>
              <a:gd name="T14" fmla="*/ 11 w 21"/>
              <a:gd name="T15" fmla="*/ 17 h 22"/>
              <a:gd name="T16" fmla="*/ 0 w 21"/>
              <a:gd name="T17" fmla="*/ 11 h 22"/>
              <a:gd name="T18" fmla="*/ 0 w 21"/>
              <a:gd name="T19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2">
                <a:moveTo>
                  <a:pt x="0" y="11"/>
                </a:moveTo>
                <a:lnTo>
                  <a:pt x="0" y="11"/>
                </a:lnTo>
                <a:lnTo>
                  <a:pt x="11" y="6"/>
                </a:lnTo>
                <a:lnTo>
                  <a:pt x="21" y="0"/>
                </a:lnTo>
                <a:lnTo>
                  <a:pt x="16" y="11"/>
                </a:lnTo>
                <a:lnTo>
                  <a:pt x="21" y="22"/>
                </a:lnTo>
                <a:lnTo>
                  <a:pt x="21" y="22"/>
                </a:lnTo>
                <a:lnTo>
                  <a:pt x="11" y="17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65" name="Freeform 546"/>
          <p:cNvSpPr>
            <a:spLocks/>
          </p:cNvSpPr>
          <p:nvPr/>
        </p:nvSpPr>
        <p:spPr bwMode="auto">
          <a:xfrm>
            <a:off x="4349750" y="6162675"/>
            <a:ext cx="31750" cy="34925"/>
          </a:xfrm>
          <a:custGeom>
            <a:avLst/>
            <a:gdLst>
              <a:gd name="T0" fmla="*/ 20 w 20"/>
              <a:gd name="T1" fmla="*/ 11 h 22"/>
              <a:gd name="T2" fmla="*/ 20 w 20"/>
              <a:gd name="T3" fmla="*/ 11 h 22"/>
              <a:gd name="T4" fmla="*/ 10 w 20"/>
              <a:gd name="T5" fmla="*/ 17 h 22"/>
              <a:gd name="T6" fmla="*/ 0 w 20"/>
              <a:gd name="T7" fmla="*/ 22 h 22"/>
              <a:gd name="T8" fmla="*/ 4 w 20"/>
              <a:gd name="T9" fmla="*/ 11 h 22"/>
              <a:gd name="T10" fmla="*/ 0 w 20"/>
              <a:gd name="T11" fmla="*/ 0 h 22"/>
              <a:gd name="T12" fmla="*/ 0 w 20"/>
              <a:gd name="T13" fmla="*/ 0 h 22"/>
              <a:gd name="T14" fmla="*/ 10 w 20"/>
              <a:gd name="T15" fmla="*/ 6 h 22"/>
              <a:gd name="T16" fmla="*/ 20 w 20"/>
              <a:gd name="T17" fmla="*/ 11 h 22"/>
              <a:gd name="T18" fmla="*/ 20 w 20"/>
              <a:gd name="T19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2">
                <a:moveTo>
                  <a:pt x="20" y="11"/>
                </a:moveTo>
                <a:lnTo>
                  <a:pt x="20" y="11"/>
                </a:lnTo>
                <a:lnTo>
                  <a:pt x="10" y="17"/>
                </a:lnTo>
                <a:lnTo>
                  <a:pt x="0" y="22"/>
                </a:lnTo>
                <a:lnTo>
                  <a:pt x="4" y="11"/>
                </a:lnTo>
                <a:lnTo>
                  <a:pt x="0" y="0"/>
                </a:lnTo>
                <a:lnTo>
                  <a:pt x="0" y="0"/>
                </a:lnTo>
                <a:lnTo>
                  <a:pt x="10" y="6"/>
                </a:lnTo>
                <a:lnTo>
                  <a:pt x="20" y="11"/>
                </a:lnTo>
                <a:lnTo>
                  <a:pt x="2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66" name="Rectangle 547"/>
          <p:cNvSpPr>
            <a:spLocks noChangeArrowheads="1"/>
          </p:cNvSpPr>
          <p:nvPr/>
        </p:nvSpPr>
        <p:spPr bwMode="auto">
          <a:xfrm>
            <a:off x="4732338" y="6615113"/>
            <a:ext cx="1651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</a:rPr>
              <a:t>7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7" name="Rectangle 548"/>
          <p:cNvSpPr>
            <a:spLocks noChangeArrowheads="1"/>
          </p:cNvSpPr>
          <p:nvPr/>
        </p:nvSpPr>
        <p:spPr bwMode="auto">
          <a:xfrm>
            <a:off x="4154488" y="6859588"/>
            <a:ext cx="1651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</a:rPr>
              <a:t>3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8" name="Rectangle 549"/>
          <p:cNvSpPr>
            <a:spLocks noChangeArrowheads="1"/>
          </p:cNvSpPr>
          <p:nvPr/>
        </p:nvSpPr>
        <p:spPr bwMode="auto">
          <a:xfrm>
            <a:off x="4233863" y="6859588"/>
            <a:ext cx="1651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</a:rPr>
              <a:t>0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9" name="Line 550"/>
          <p:cNvSpPr>
            <a:spLocks noChangeShapeType="1"/>
          </p:cNvSpPr>
          <p:nvPr/>
        </p:nvSpPr>
        <p:spPr bwMode="auto">
          <a:xfrm flipH="1">
            <a:off x="3871913" y="6853238"/>
            <a:ext cx="708025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70" name="Freeform 551"/>
          <p:cNvSpPr>
            <a:spLocks/>
          </p:cNvSpPr>
          <p:nvPr/>
        </p:nvSpPr>
        <p:spPr bwMode="auto">
          <a:xfrm>
            <a:off x="3849688" y="6837363"/>
            <a:ext cx="31750" cy="34925"/>
          </a:xfrm>
          <a:custGeom>
            <a:avLst/>
            <a:gdLst>
              <a:gd name="T0" fmla="*/ 0 w 20"/>
              <a:gd name="T1" fmla="*/ 10 h 22"/>
              <a:gd name="T2" fmla="*/ 0 w 20"/>
              <a:gd name="T3" fmla="*/ 10 h 22"/>
              <a:gd name="T4" fmla="*/ 10 w 20"/>
              <a:gd name="T5" fmla="*/ 6 h 22"/>
              <a:gd name="T6" fmla="*/ 20 w 20"/>
              <a:gd name="T7" fmla="*/ 0 h 22"/>
              <a:gd name="T8" fmla="*/ 16 w 20"/>
              <a:gd name="T9" fmla="*/ 10 h 22"/>
              <a:gd name="T10" fmla="*/ 20 w 20"/>
              <a:gd name="T11" fmla="*/ 22 h 22"/>
              <a:gd name="T12" fmla="*/ 20 w 20"/>
              <a:gd name="T13" fmla="*/ 22 h 22"/>
              <a:gd name="T14" fmla="*/ 10 w 20"/>
              <a:gd name="T15" fmla="*/ 16 h 22"/>
              <a:gd name="T16" fmla="*/ 0 w 20"/>
              <a:gd name="T17" fmla="*/ 10 h 22"/>
              <a:gd name="T18" fmla="*/ 0 w 20"/>
              <a:gd name="T19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2">
                <a:moveTo>
                  <a:pt x="0" y="10"/>
                </a:moveTo>
                <a:lnTo>
                  <a:pt x="0" y="10"/>
                </a:lnTo>
                <a:lnTo>
                  <a:pt x="10" y="6"/>
                </a:lnTo>
                <a:lnTo>
                  <a:pt x="20" y="0"/>
                </a:lnTo>
                <a:lnTo>
                  <a:pt x="16" y="10"/>
                </a:lnTo>
                <a:lnTo>
                  <a:pt x="20" y="22"/>
                </a:lnTo>
                <a:lnTo>
                  <a:pt x="20" y="22"/>
                </a:lnTo>
                <a:lnTo>
                  <a:pt x="10" y="16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71" name="Freeform 552"/>
          <p:cNvSpPr>
            <a:spLocks/>
          </p:cNvSpPr>
          <p:nvPr/>
        </p:nvSpPr>
        <p:spPr bwMode="auto">
          <a:xfrm>
            <a:off x="4572000" y="6837363"/>
            <a:ext cx="30162" cy="34925"/>
          </a:xfrm>
          <a:custGeom>
            <a:avLst/>
            <a:gdLst>
              <a:gd name="T0" fmla="*/ 19 w 19"/>
              <a:gd name="T1" fmla="*/ 10 h 22"/>
              <a:gd name="T2" fmla="*/ 19 w 19"/>
              <a:gd name="T3" fmla="*/ 10 h 22"/>
              <a:gd name="T4" fmla="*/ 9 w 19"/>
              <a:gd name="T5" fmla="*/ 16 h 22"/>
              <a:gd name="T6" fmla="*/ 0 w 19"/>
              <a:gd name="T7" fmla="*/ 22 h 22"/>
              <a:gd name="T8" fmla="*/ 4 w 19"/>
              <a:gd name="T9" fmla="*/ 10 h 22"/>
              <a:gd name="T10" fmla="*/ 0 w 19"/>
              <a:gd name="T11" fmla="*/ 0 h 22"/>
              <a:gd name="T12" fmla="*/ 0 w 19"/>
              <a:gd name="T13" fmla="*/ 0 h 22"/>
              <a:gd name="T14" fmla="*/ 9 w 19"/>
              <a:gd name="T15" fmla="*/ 6 h 22"/>
              <a:gd name="T16" fmla="*/ 19 w 19"/>
              <a:gd name="T17" fmla="*/ 10 h 22"/>
              <a:gd name="T18" fmla="*/ 19 w 19"/>
              <a:gd name="T19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22">
                <a:moveTo>
                  <a:pt x="19" y="10"/>
                </a:moveTo>
                <a:lnTo>
                  <a:pt x="19" y="10"/>
                </a:lnTo>
                <a:lnTo>
                  <a:pt x="9" y="16"/>
                </a:lnTo>
                <a:lnTo>
                  <a:pt x="0" y="22"/>
                </a:lnTo>
                <a:lnTo>
                  <a:pt x="4" y="10"/>
                </a:lnTo>
                <a:lnTo>
                  <a:pt x="0" y="0"/>
                </a:lnTo>
                <a:lnTo>
                  <a:pt x="0" y="0"/>
                </a:lnTo>
                <a:lnTo>
                  <a:pt x="9" y="6"/>
                </a:lnTo>
                <a:lnTo>
                  <a:pt x="19" y="10"/>
                </a:lnTo>
                <a:lnTo>
                  <a:pt x="1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72" name="Line 553"/>
          <p:cNvSpPr>
            <a:spLocks noChangeShapeType="1"/>
          </p:cNvSpPr>
          <p:nvPr/>
        </p:nvSpPr>
        <p:spPr bwMode="auto">
          <a:xfrm flipV="1">
            <a:off x="4814888" y="1689099"/>
            <a:ext cx="339724" cy="847725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dirty="0"/>
          </a:p>
        </p:txBody>
      </p:sp>
      <p:sp>
        <p:nvSpPr>
          <p:cNvPr id="2173" name="Line 554"/>
          <p:cNvSpPr>
            <a:spLocks noChangeShapeType="1"/>
          </p:cNvSpPr>
          <p:nvPr/>
        </p:nvSpPr>
        <p:spPr bwMode="auto">
          <a:xfrm flipV="1">
            <a:off x="4814888" y="2263774"/>
            <a:ext cx="414338" cy="27305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174" name="Line 555"/>
          <p:cNvSpPr>
            <a:spLocks noChangeShapeType="1"/>
          </p:cNvSpPr>
          <p:nvPr/>
        </p:nvSpPr>
        <p:spPr bwMode="auto">
          <a:xfrm>
            <a:off x="4814888" y="2536825"/>
            <a:ext cx="488950" cy="350838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543" name="TextBox 2542"/>
          <p:cNvSpPr txBox="1"/>
          <p:nvPr/>
        </p:nvSpPr>
        <p:spPr>
          <a:xfrm>
            <a:off x="5111751" y="1252197"/>
            <a:ext cx="9925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Standard-Fix</a:t>
            </a:r>
          </a:p>
          <a:p>
            <a:r>
              <a:rPr lang="nl-B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Min. 24mm</a:t>
            </a:r>
          </a:p>
          <a:p>
            <a:r>
              <a:rPr lang="nl-B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Max. 34mm</a:t>
            </a:r>
            <a:endParaRPr lang="nl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0" name="TextBox 559"/>
          <p:cNvSpPr txBox="1"/>
          <p:nvPr/>
        </p:nvSpPr>
        <p:spPr>
          <a:xfrm>
            <a:off x="5160039" y="1948359"/>
            <a:ext cx="1212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Auto/Manual-Fix</a:t>
            </a:r>
          </a:p>
          <a:p>
            <a:r>
              <a:rPr lang="nl-B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Niet </a:t>
            </a:r>
            <a:r>
              <a:rPr lang="nl-B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ingefreesd</a:t>
            </a:r>
            <a:endParaRPr lang="nl-B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Min. 18mm</a:t>
            </a:r>
          </a:p>
          <a:p>
            <a:r>
              <a:rPr lang="nl-B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Max. 23mm</a:t>
            </a:r>
            <a:endParaRPr lang="nl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1" name="TextBox 560"/>
          <p:cNvSpPr txBox="1"/>
          <p:nvPr/>
        </p:nvSpPr>
        <p:spPr>
          <a:xfrm>
            <a:off x="5229226" y="2710902"/>
            <a:ext cx="1212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Auto/Manual-Fix</a:t>
            </a:r>
          </a:p>
          <a:p>
            <a:r>
              <a:rPr lang="nl-B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ingefreesd</a:t>
            </a:r>
            <a:endParaRPr lang="nl-B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Min. 3mm</a:t>
            </a:r>
          </a:p>
          <a:p>
            <a:r>
              <a:rPr lang="nl-B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Max. 8mm</a:t>
            </a:r>
            <a:endParaRPr lang="nl-B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256377" y="1088701"/>
            <a:ext cx="1274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r>
              <a:rPr lang="nl-BE" b="1" dirty="0" smtClean="0">
                <a:latin typeface="Arial" pitchFamily="34" charset="0"/>
                <a:cs typeface="Arial" pitchFamily="34" charset="0"/>
              </a:rPr>
              <a:t>Marketing</a:t>
            </a:r>
            <a:endParaRPr lang="nl-B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 flipH="1">
            <a:off x="1575489" y="4186078"/>
            <a:ext cx="1454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Leaflet</a:t>
            </a:r>
            <a:endParaRPr lang="nl-BE" sz="1200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20484" y="1522437"/>
            <a:ext cx="4364983" cy="2476731"/>
            <a:chOff x="120484" y="1522437"/>
            <a:chExt cx="4364983" cy="2476731"/>
          </a:xfrm>
        </p:grpSpPr>
        <p:pic>
          <p:nvPicPr>
            <p:cNvPr id="2051" name="Picture 3" descr="C:\Documents and Settings\geeck.RENSON\Desktop\2_luik_proslide_80_0214_LR (2)_Page_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2317" flipH="1">
              <a:off x="2841626" y="1636543"/>
              <a:ext cx="1643841" cy="23242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Documents and Settings\geeck.RENSON\Desktop\2_luik_proslide_80_0214_LR (2)_Page_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7359" flipH="1">
              <a:off x="1746726" y="1522437"/>
              <a:ext cx="1644085" cy="23242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Documents and Settings\geeck.RENSON\Desktop\2_luik_proslide_80_0214_LR (2)_Page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9914" flipH="1">
              <a:off x="943737" y="1551246"/>
              <a:ext cx="1643109" cy="23242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Documents and Settings\geeck.RENSON\Desktop\2_luik_proslide_80_0214_LR (2)_Page_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73468" flipH="1">
              <a:off x="120484" y="1674879"/>
              <a:ext cx="1643109" cy="23242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38" y="1522437"/>
            <a:ext cx="3169118" cy="2166303"/>
          </a:xfrm>
          <a:prstGeom prst="rect">
            <a:avLst/>
          </a:prstGeom>
        </p:spPr>
      </p:pic>
      <p:sp>
        <p:nvSpPr>
          <p:cNvPr id="13" name="Tekstvak 11"/>
          <p:cNvSpPr txBox="1"/>
          <p:nvPr/>
        </p:nvSpPr>
        <p:spPr>
          <a:xfrm flipH="1">
            <a:off x="6509211" y="3789046"/>
            <a:ext cx="1454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Toonbankdisplay</a:t>
            </a:r>
            <a:endParaRPr lang="nl-BE" sz="1200" dirty="0"/>
          </a:p>
        </p:txBody>
      </p:sp>
      <p:sp>
        <p:nvSpPr>
          <p:cNvPr id="14" name="Tekstvak 11"/>
          <p:cNvSpPr txBox="1"/>
          <p:nvPr/>
        </p:nvSpPr>
        <p:spPr>
          <a:xfrm flipH="1">
            <a:off x="6514315" y="6032369"/>
            <a:ext cx="1454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Koffer</a:t>
            </a:r>
            <a:endParaRPr lang="nl-BE" sz="1200" dirty="0"/>
          </a:p>
        </p:txBody>
      </p:sp>
      <p:pic>
        <p:nvPicPr>
          <p:cNvPr id="15" name="Picture 4" descr="C:\Documents and Settings\geeck.RENSON\Desktop\argenta® invisible bestektekst NED - medium_Page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029">
            <a:off x="1271114" y="4606372"/>
            <a:ext cx="1275299" cy="180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geeck.RENSON\Desktop\argenta® invisible bestektekst NED - medium_Page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5" y="4568518"/>
            <a:ext cx="1275299" cy="180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geeck.RENSON\Desktop\argenta® invisible bestektekst NED - medium_Page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744">
            <a:off x="395882" y="4685772"/>
            <a:ext cx="1275299" cy="180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1"/>
          <p:cNvSpPr txBox="1"/>
          <p:nvPr/>
        </p:nvSpPr>
        <p:spPr>
          <a:xfrm flipH="1">
            <a:off x="2326477" y="5896063"/>
            <a:ext cx="1454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Bestekteksten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1513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Rechthoek 1"/>
          <p:cNvSpPr/>
          <p:nvPr/>
        </p:nvSpPr>
        <p:spPr>
          <a:xfrm>
            <a:off x="420185" y="1808793"/>
            <a:ext cx="85409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Zeer </a:t>
            </a: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stabiele aluminium </a:t>
            </a:r>
            <a:r>
              <a:rPr lang="nl-B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bovenrail</a:t>
            </a:r>
            <a:endParaRPr lang="nl-B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Regelbare </a:t>
            </a:r>
            <a:r>
              <a:rPr lang="nl-B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“standard Stop</a:t>
            </a:r>
            <a:r>
              <a:rPr lang="nl-B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Zelfsluitende en kantelbare </a:t>
            </a:r>
            <a:r>
              <a:rPr lang="nl-BE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“Slow-Stop</a:t>
            </a:r>
            <a:r>
              <a:rPr lang="nl-B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demper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Bijzonder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uitgekiende </a:t>
            </a: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rolwagens met extra grote en brede wielen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elk uitgerust </a:t>
            </a: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met precisie kogellagers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Aluminium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geleidingsprofiel met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bijhorend extra </a:t>
            </a:r>
            <a:r>
              <a:rPr lang="nl-BE" sz="1600" b="1" dirty="0">
                <a:latin typeface="Arial" panose="020B0604020202020204" pitchFamily="34" charset="0"/>
                <a:cs typeface="Arial" panose="020B0604020202020204" pitchFamily="34" charset="0"/>
              </a:rPr>
              <a:t>sterke aluminium vloergeleider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met kunststofhoed </a:t>
            </a:r>
            <a:endParaRPr lang="nl-B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Unieke </a:t>
            </a:r>
            <a:r>
              <a:rPr lang="nl-B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ESSI</a:t>
            </a:r>
            <a:r>
              <a:rPr lang="nl-BE" sz="1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nl-B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BE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(‘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easy slow stop install-module’)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zodat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Slow-Stop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demper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zeer eenvoudig na montage van de </a:t>
            </a:r>
            <a:r>
              <a:rPr lang="nl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bovenrail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gemonteerd en gedemonteerd worden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Meerdere bevestigingssystemen: Standard-Fix, Manual-Fix en </a:t>
            </a:r>
            <a:r>
              <a:rPr lang="nl-B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Auto-Fix.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Bij dit laatste</a:t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systeem kan het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deurblad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snel en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eenvoudig in één handeling aan het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rolstelsel bevestigd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worden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zo een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enorme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tijdswinst oplevert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bij het plaatsen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24863" y="1079415"/>
            <a:ext cx="7696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latin typeface="Arial" pitchFamily="34" charset="0"/>
                <a:cs typeface="Arial" pitchFamily="34" charset="0"/>
              </a:rPr>
              <a:t>Samenvatting</a:t>
            </a:r>
            <a:endParaRPr lang="nl-B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1474" y="3057379"/>
            <a:ext cx="8269111" cy="707886"/>
          </a:xfrm>
          <a:prstGeom prst="rect">
            <a:avLst/>
          </a:prstGeom>
          <a:ln>
            <a:solidFill>
              <a:srgbClr val="FFCC00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Argent </a:t>
            </a:r>
            <a:r>
              <a:rPr lang="en-US" sz="20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Alu</a:t>
            </a:r>
            <a:r>
              <a:rPr lang="en-US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nv</a:t>
            </a:r>
            <a:r>
              <a:rPr lang="en-US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reserves the right to make technical and </a:t>
            </a:r>
            <a:r>
              <a:rPr lang="en-GB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conceptual</a:t>
            </a:r>
            <a:br>
              <a:rPr lang="en-GB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changes </a:t>
            </a:r>
            <a:r>
              <a:rPr lang="en-GB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GB" sz="20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product </a:t>
            </a:r>
            <a:r>
              <a:rPr lang="en-GB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mentioned in this presentation.</a:t>
            </a:r>
            <a:endParaRPr lang="nl-BE" sz="20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eaLnBrk="1" hangingPunct="1"/>
            <a:fld id="{2F4520E2-7633-4A0A-9E42-F2F953F5266F}" type="slidenum">
              <a:rPr lang="nl-BE" smtClean="0"/>
              <a:pPr eaLnBrk="1" hangingPunct="1"/>
              <a:t>17</a:t>
            </a:fld>
            <a:endParaRPr lang="nl-BE" smtClean="0"/>
          </a:p>
        </p:txBody>
      </p:sp>
      <p:pic>
        <p:nvPicPr>
          <p:cNvPr id="8195" name="Picture 4" descr="Powerpoint_stramien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151563" y="6309368"/>
            <a:ext cx="7109639" cy="369332"/>
          </a:xfrm>
          <a:prstGeom prst="rect">
            <a:avLst/>
          </a:prstGeom>
          <a:noFill/>
          <a:ln>
            <a:solidFill>
              <a:srgbClr val="FFE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BE" b="1" dirty="0">
                <a:latin typeface="Arial" pitchFamily="34" charset="0"/>
                <a:cs typeface="Arial" pitchFamily="34" charset="0"/>
              </a:rPr>
              <a:t>Professioneel binnenschuifsysteem voor houten binnendeuren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09" y="1448747"/>
            <a:ext cx="4500575" cy="45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/>
          <p:cNvSpPr txBox="1">
            <a:spLocks noChangeArrowheads="1"/>
          </p:cNvSpPr>
          <p:nvPr/>
        </p:nvSpPr>
        <p:spPr bwMode="auto">
          <a:xfrm>
            <a:off x="5884402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fr-BE" sz="2800" b="1" dirty="0" smtClean="0">
                <a:latin typeface="+mj-lt"/>
                <a:cs typeface="Arial" pitchFamily="34" charset="0"/>
              </a:rPr>
              <a:t>argenta</a:t>
            </a:r>
            <a:r>
              <a:rPr lang="fr-BE" sz="2800" b="1" baseline="30000" dirty="0" smtClean="0">
                <a:latin typeface="+mj-lt"/>
                <a:cs typeface="Arial" pitchFamily="34" charset="0"/>
              </a:rPr>
              <a:t>®</a:t>
            </a:r>
            <a:r>
              <a:rPr lang="fr-BE" sz="2800" b="1" dirty="0" smtClean="0">
                <a:latin typeface="+mj-lt"/>
                <a:cs typeface="Arial" pitchFamily="34" charset="0"/>
              </a:rPr>
              <a:t> pro slide</a:t>
            </a:r>
            <a:endParaRPr lang="fr-BE" sz="2800" b="1" dirty="0">
              <a:latin typeface="+mj-lt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24863" y="1079415"/>
            <a:ext cx="7696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latin typeface="+mn-lt"/>
                <a:cs typeface="Arial" pitchFamily="34" charset="0"/>
              </a:rPr>
              <a:t>Profil</a:t>
            </a:r>
            <a:endParaRPr lang="fr-BE" b="1" dirty="0">
              <a:latin typeface="+mn-lt"/>
              <a:cs typeface="Arial" pitchFamily="34" charset="0"/>
            </a:endParaRPr>
          </a:p>
        </p:txBody>
      </p:sp>
      <p:grpSp>
        <p:nvGrpSpPr>
          <p:cNvPr id="1047" name="Groep 1046"/>
          <p:cNvGrpSpPr/>
          <p:nvPr/>
        </p:nvGrpSpPr>
        <p:grpSpPr>
          <a:xfrm>
            <a:off x="5652138" y="1496997"/>
            <a:ext cx="2644210" cy="3967381"/>
            <a:chOff x="5652138" y="1496997"/>
            <a:chExt cx="2644210" cy="3967381"/>
          </a:xfrm>
        </p:grpSpPr>
        <p:pic>
          <p:nvPicPr>
            <p:cNvPr id="3075" name="Picture 3" descr="C:\Documents and Settings\geeck.RENSON\My Documents\Argentalu\argenta - producten\argentaslide\argenta PRO slide 80\fotos\ProSlide 80\ClassicFix_ManualFix_AutoFix_v002.17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9" b="12537"/>
            <a:stretch/>
          </p:blipFill>
          <p:spPr bwMode="auto">
            <a:xfrm>
              <a:off x="5652138" y="1496997"/>
              <a:ext cx="2644210" cy="1871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0" t="4717"/>
            <a:stretch/>
          </p:blipFill>
          <p:spPr bwMode="auto">
            <a:xfrm>
              <a:off x="5804862" y="3601132"/>
              <a:ext cx="2338763" cy="186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Picture 2" descr="C:\Documents and Settings\geeck.RENSON\My Documents\Argentalu\argenta - producten\argentaslide\argenta PRO slide 80\profiel gaten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r="7389"/>
          <a:stretch/>
        </p:blipFill>
        <p:spPr bwMode="auto">
          <a:xfrm rot="5400000">
            <a:off x="-1414954" y="3611081"/>
            <a:ext cx="5040646" cy="81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Gebogen verbindingslijn 49"/>
          <p:cNvCxnSpPr/>
          <p:nvPr/>
        </p:nvCxnSpPr>
        <p:spPr>
          <a:xfrm>
            <a:off x="1284327" y="5685529"/>
            <a:ext cx="767351" cy="360046"/>
          </a:xfrm>
          <a:prstGeom prst="bentConnector3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>
            <a:off x="611494" y="2052914"/>
            <a:ext cx="0" cy="37804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6" name="Tekstvak 55"/>
          <p:cNvSpPr txBox="1"/>
          <p:nvPr/>
        </p:nvSpPr>
        <p:spPr>
          <a:xfrm rot="16200000">
            <a:off x="15708" y="3599369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150 mm</a:t>
            </a:r>
            <a:endParaRPr lang="fr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Gebogen verbindingslijn 56"/>
          <p:cNvCxnSpPr/>
          <p:nvPr/>
        </p:nvCxnSpPr>
        <p:spPr>
          <a:xfrm rot="16200000" flipH="1">
            <a:off x="803186" y="2574406"/>
            <a:ext cx="1190631" cy="586261"/>
          </a:xfrm>
          <a:prstGeom prst="bentConnector2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bogen verbindingslijn 66"/>
          <p:cNvCxnSpPr/>
          <p:nvPr/>
        </p:nvCxnSpPr>
        <p:spPr>
          <a:xfrm rot="5400000" flipH="1" flipV="1">
            <a:off x="391449" y="4176776"/>
            <a:ext cx="2014105" cy="586261"/>
          </a:xfrm>
          <a:prstGeom prst="bentConnector3">
            <a:avLst>
              <a:gd name="adj1" fmla="val 50000"/>
            </a:avLst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1"/>
          <p:cNvSpPr/>
          <p:nvPr/>
        </p:nvSpPr>
        <p:spPr>
          <a:xfrm>
            <a:off x="1791376" y="3562723"/>
            <a:ext cx="2700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Zowel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ronde als ovale bevestigingsgaten voor een snelle montage en 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uitlijning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hoek 2"/>
          <p:cNvSpPr/>
          <p:nvPr/>
        </p:nvSpPr>
        <p:spPr>
          <a:xfrm>
            <a:off x="2082771" y="5126888"/>
            <a:ext cx="3542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vale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bevestigingsgaten met ‘tanden’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zodat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vermeden wordt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schroeven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loskomen en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weerstand is tegen het</a:t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verschuiven van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de rail.</a:t>
            </a:r>
          </a:p>
        </p:txBody>
      </p:sp>
      <p:sp>
        <p:nvSpPr>
          <p:cNvPr id="19" name="Rechthoek 9"/>
          <p:cNvSpPr/>
          <p:nvPr/>
        </p:nvSpPr>
        <p:spPr>
          <a:xfrm>
            <a:off x="5776285" y="5583910"/>
            <a:ext cx="2395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tabiel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 zodat deze niet vervormt bij laterale krachten op het deurpaneel</a:t>
            </a:r>
          </a:p>
        </p:txBody>
      </p:sp>
      <p:cxnSp>
        <p:nvCxnSpPr>
          <p:cNvPr id="20" name="Rechte verbindingslijn 4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geeck.RENSON\My Documents\Argentalu\argenta - producten\argentaslide\argenta PRO slide 80\profiel en rolstelsel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86" y="1806641"/>
            <a:ext cx="2428000" cy="43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324863" y="1079415"/>
            <a:ext cx="7696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latin typeface="Arial" pitchFamily="34" charset="0"/>
                <a:cs typeface="Arial" pitchFamily="34" charset="0"/>
              </a:rPr>
              <a:t>Profiel</a:t>
            </a:r>
            <a:endParaRPr lang="nl-B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211954" y="1763460"/>
            <a:ext cx="3600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peciale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vormgeving zodat rolstelsel niet kan opwippen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211953" y="2528885"/>
            <a:ext cx="4320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Dankzij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speciale vormgeving van de wielen 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het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 zal het rolstelsel steeds gecentreerd lopen en nooit tegen 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zijkant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slepen van de </a:t>
            </a:r>
            <a:r>
              <a:rPr lang="nl-B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bovenrail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waardoor er geen storende geluiden zullen ontstaan</a:t>
            </a:r>
          </a:p>
        </p:txBody>
      </p:sp>
      <p:cxnSp>
        <p:nvCxnSpPr>
          <p:cNvPr id="17" name="Gebogen verbindingslijn 16"/>
          <p:cNvCxnSpPr/>
          <p:nvPr/>
        </p:nvCxnSpPr>
        <p:spPr>
          <a:xfrm flipV="1">
            <a:off x="3087576" y="3059244"/>
            <a:ext cx="1124378" cy="720092"/>
          </a:xfrm>
          <a:prstGeom prst="bentConnector3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bogen verbindingslijn 18"/>
          <p:cNvCxnSpPr/>
          <p:nvPr/>
        </p:nvCxnSpPr>
        <p:spPr>
          <a:xfrm flipV="1">
            <a:off x="3250107" y="1954921"/>
            <a:ext cx="932568" cy="636529"/>
          </a:xfrm>
          <a:prstGeom prst="bentConnector3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324863" y="1079415"/>
            <a:ext cx="7696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latin typeface="Arial" pitchFamily="34" charset="0"/>
                <a:cs typeface="Arial" pitchFamily="34" charset="0"/>
              </a:rPr>
              <a:t>Wandbevestiging</a:t>
            </a:r>
            <a:endParaRPr lang="nl-B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6"/>
          <a:stretch/>
        </p:blipFill>
        <p:spPr bwMode="auto">
          <a:xfrm>
            <a:off x="0" y="2145974"/>
            <a:ext cx="2494579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geeck.RENSON\My Documents\Argentalu\argenta - producten\argentaslide\argenta PRO slide 80\fotos\ProSlide 80\ClassicFix_ManualFix_AutoFix_v002.1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27841" r="37520" b="34660"/>
          <a:stretch/>
        </p:blipFill>
        <p:spPr bwMode="auto">
          <a:xfrm>
            <a:off x="2771770" y="1556352"/>
            <a:ext cx="2094980" cy="207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954769" y="1808793"/>
            <a:ext cx="33977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u="sng" dirty="0">
                <a:latin typeface="Arial" panose="020B0604020202020204" pitchFamily="34" charset="0"/>
                <a:cs typeface="Arial" panose="020B0604020202020204" pitchFamily="34" charset="0"/>
              </a:rPr>
              <a:t>Muurbeugel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egelbaar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(voor horizontale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uitlijning)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egelbaar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breedte</a:t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(bv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bij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dikke deuren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, plinten, …)</a:t>
            </a:r>
          </a:p>
        </p:txBody>
      </p:sp>
      <p:sp>
        <p:nvSpPr>
          <p:cNvPr id="3" name="Rechthoek 2"/>
          <p:cNvSpPr/>
          <p:nvPr/>
        </p:nvSpPr>
        <p:spPr>
          <a:xfrm>
            <a:off x="4932363" y="4465932"/>
            <a:ext cx="34201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u="sng" dirty="0">
                <a:latin typeface="Arial" panose="020B0604020202020204" pitchFamily="34" charset="0"/>
                <a:cs typeface="Arial" panose="020B0604020202020204" pitchFamily="34" charset="0"/>
              </a:rPr>
              <a:t>Muurprofiel</a:t>
            </a:r>
            <a:endParaRPr lang="nl-B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egelbaar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in hoogte en breedte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Eenvoudiger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te installeren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muurbeugel</a:t>
            </a: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550" y="4329115"/>
            <a:ext cx="2095200" cy="18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5" y="1808793"/>
            <a:ext cx="2360315" cy="1722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00" y="3820354"/>
            <a:ext cx="2830843" cy="2123132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324863" y="1079415"/>
            <a:ext cx="7696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latin typeface="Arial" pitchFamily="34" charset="0"/>
                <a:cs typeface="Arial" pitchFamily="34" charset="0"/>
              </a:rPr>
              <a:t>Rolstelsel &amp; Stop</a:t>
            </a:r>
            <a:endParaRPr lang="nl-B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311839" y="14487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Regelbare </a:t>
            </a:r>
            <a:r>
              <a:rPr lang="nl-BE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Standard-Stop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zodat deze aanpasbaar is om in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alle omstandigheden (bv. temperatuurschommelingen)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perfect te functioneren</a:t>
            </a:r>
          </a:p>
        </p:txBody>
      </p:sp>
      <p:sp>
        <p:nvSpPr>
          <p:cNvPr id="3" name="Rechthoek 2"/>
          <p:cNvSpPr/>
          <p:nvPr/>
        </p:nvSpPr>
        <p:spPr>
          <a:xfrm>
            <a:off x="2843195" y="5566061"/>
            <a:ext cx="5040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ielen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zonder additieven aan de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kunststof: bij 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langdurig gebruik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wordt vermeden dat deze uit de wielen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komen en vuilophoping veroorzaken</a:t>
            </a:r>
          </a:p>
        </p:txBody>
      </p:sp>
      <p:sp>
        <p:nvSpPr>
          <p:cNvPr id="9" name="Rechthoek 8"/>
          <p:cNvSpPr/>
          <p:nvPr/>
        </p:nvSpPr>
        <p:spPr>
          <a:xfrm>
            <a:off x="2791786" y="30695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Elk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wiel is uitgerust met een volledig ingekapselde precisie kogellager om</a:t>
            </a: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een langere levensduur te garanderen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3851908" y="43657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xtra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brede en grote wielen voor een betere slijtvastheid en soepele 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</a:p>
        </p:txBody>
      </p:sp>
      <p:cxnSp>
        <p:nvCxnSpPr>
          <p:cNvPr id="12" name="Rechte verbindingslijn 11"/>
          <p:cNvCxnSpPr>
            <a:endCxn id="9" idx="1"/>
          </p:cNvCxnSpPr>
          <p:nvPr/>
        </p:nvCxnSpPr>
        <p:spPr>
          <a:xfrm flipV="1">
            <a:off x="2379271" y="3531167"/>
            <a:ext cx="412515" cy="834566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bogen verbindingslijn 14"/>
          <p:cNvCxnSpPr/>
          <p:nvPr/>
        </p:nvCxnSpPr>
        <p:spPr>
          <a:xfrm flipV="1">
            <a:off x="1777198" y="1628771"/>
            <a:ext cx="1534641" cy="540068"/>
          </a:xfrm>
          <a:prstGeom prst="bentConnector3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endCxn id="10" idx="1"/>
          </p:cNvCxnSpPr>
          <p:nvPr/>
        </p:nvCxnSpPr>
        <p:spPr>
          <a:xfrm>
            <a:off x="2591747" y="4688897"/>
            <a:ext cx="1260161" cy="1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endCxn id="3" idx="1"/>
          </p:cNvCxnSpPr>
          <p:nvPr/>
        </p:nvCxnSpPr>
        <p:spPr>
          <a:xfrm>
            <a:off x="2379271" y="5012063"/>
            <a:ext cx="463924" cy="1015663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1" b="19238"/>
          <a:stretch/>
        </p:blipFill>
        <p:spPr>
          <a:xfrm rot="2441419">
            <a:off x="567885" y="4125157"/>
            <a:ext cx="3663113" cy="1442355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324863" y="1079415"/>
            <a:ext cx="7696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latin typeface="Arial" pitchFamily="34" charset="0"/>
                <a:cs typeface="Arial" pitchFamily="34" charset="0"/>
              </a:rPr>
              <a:t>Rolstelsel &amp; Stop</a:t>
            </a:r>
            <a:endParaRPr lang="nl-B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C:\Documents and Settings\geeck.RENSON\My Documents\Argentalu\argenta - producten\argentaslide\argenta PRO slide 80\fotos\ProSlide 80\ClassicFix_ManualFix_AutoFix_v002.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96004" y="1511394"/>
            <a:ext cx="2832990" cy="196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571400" y="5949322"/>
            <a:ext cx="8100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u="sng" dirty="0" smtClean="0"/>
              <a:t>Uitzonderlijke </a:t>
            </a:r>
            <a:r>
              <a:rPr lang="nl-BE" i="1" u="sng" dirty="0" smtClean="0"/>
              <a:t>“</a:t>
            </a:r>
            <a:r>
              <a:rPr lang="nl-BE" i="1" u="sng" dirty="0"/>
              <a:t>Slow-Stop” </a:t>
            </a:r>
            <a:r>
              <a:rPr lang="nl-BE" u="sng" dirty="0"/>
              <a:t>demper </a:t>
            </a:r>
            <a:r>
              <a:rPr lang="nl-BE" dirty="0" smtClean="0"/>
              <a:t>waardoor </a:t>
            </a:r>
            <a:r>
              <a:rPr lang="nl-BE" dirty="0"/>
              <a:t>de deur op </a:t>
            </a:r>
            <a:r>
              <a:rPr lang="nl-BE" dirty="0" smtClean="0"/>
              <a:t>een gedoseerde, gecontroleerde schokvrije en geluidloze wijze gestopt en vastgehouden </a:t>
            </a:r>
            <a:r>
              <a:rPr lang="nl-BE" dirty="0"/>
              <a:t>wordt</a:t>
            </a:r>
          </a:p>
        </p:txBody>
      </p:sp>
      <p:sp>
        <p:nvSpPr>
          <p:cNvPr id="10" name="Rechthoek 9"/>
          <p:cNvSpPr/>
          <p:nvPr/>
        </p:nvSpPr>
        <p:spPr>
          <a:xfrm>
            <a:off x="4032250" y="3417342"/>
            <a:ext cx="504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BE" sz="1600" dirty="0" smtClean="0">
                <a:solidFill>
                  <a:srgbClr val="000000"/>
                </a:solidFill>
              </a:rPr>
              <a:t>Kantelbare </a:t>
            </a:r>
            <a:r>
              <a:rPr lang="nl-BE" sz="1600" i="1" dirty="0">
                <a:solidFill>
                  <a:srgbClr val="000000"/>
                </a:solidFill>
              </a:rPr>
              <a:t>Slow-Stop </a:t>
            </a:r>
            <a:r>
              <a:rPr lang="nl-BE" sz="1600" dirty="0">
                <a:solidFill>
                  <a:srgbClr val="000000"/>
                </a:solidFill>
              </a:rPr>
              <a:t>demper voor eenvoudige (de)montage dankzij </a:t>
            </a:r>
            <a:r>
              <a:rPr lang="nl-BE" sz="1600" dirty="0" smtClean="0">
                <a:solidFill>
                  <a:srgbClr val="000000"/>
                </a:solidFill>
              </a:rPr>
              <a:t>de unieke </a:t>
            </a:r>
            <a:r>
              <a:rPr lang="nl-BE" sz="1600" i="1" dirty="0">
                <a:solidFill>
                  <a:srgbClr val="000000"/>
                </a:solidFill>
              </a:rPr>
              <a:t>ESSI</a:t>
            </a:r>
            <a:r>
              <a:rPr lang="nl-BE" sz="1600" i="1" baseline="30000" dirty="0">
                <a:solidFill>
                  <a:srgbClr val="000000"/>
                </a:solidFill>
              </a:rPr>
              <a:t>®</a:t>
            </a:r>
            <a:r>
              <a:rPr lang="nl-BE" sz="1600" i="1" dirty="0">
                <a:solidFill>
                  <a:srgbClr val="000000"/>
                </a:solidFill>
              </a:rPr>
              <a:t> module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032250" y="1832132"/>
            <a:ext cx="4248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BE" sz="1600" dirty="0">
                <a:solidFill>
                  <a:srgbClr val="000000"/>
                </a:solidFill>
              </a:rPr>
              <a:t>O</a:t>
            </a:r>
            <a:r>
              <a:rPr lang="nl-BE" sz="1600" dirty="0" smtClean="0">
                <a:solidFill>
                  <a:srgbClr val="000000"/>
                </a:solidFill>
              </a:rPr>
              <a:t>nzichtbaar en esthetisch verwerkte demper </a:t>
            </a:r>
            <a:endParaRPr lang="nl-BE" sz="1600" dirty="0"/>
          </a:p>
        </p:txBody>
      </p:sp>
      <p:sp>
        <p:nvSpPr>
          <p:cNvPr id="13" name="Rechthoek 12"/>
          <p:cNvSpPr/>
          <p:nvPr/>
        </p:nvSpPr>
        <p:spPr>
          <a:xfrm>
            <a:off x="3961662" y="2697522"/>
            <a:ext cx="1231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00" dirty="0" smtClean="0">
                <a:solidFill>
                  <a:srgbClr val="000000"/>
                </a:solidFill>
              </a:rPr>
              <a:t>Zelfsluitend</a:t>
            </a:r>
            <a:endParaRPr lang="nl-BE" sz="1600" dirty="0"/>
          </a:p>
        </p:txBody>
      </p:sp>
      <p:cxnSp>
        <p:nvCxnSpPr>
          <p:cNvPr id="15" name="Rechte verbindingslijn 16"/>
          <p:cNvCxnSpPr/>
          <p:nvPr/>
        </p:nvCxnSpPr>
        <p:spPr>
          <a:xfrm flipH="1">
            <a:off x="2591748" y="2001409"/>
            <a:ext cx="1440502" cy="2744151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8"/>
          <p:cNvCxnSpPr/>
          <p:nvPr/>
        </p:nvCxnSpPr>
        <p:spPr>
          <a:xfrm flipH="1">
            <a:off x="2771770" y="2958797"/>
            <a:ext cx="1260480" cy="1933726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20"/>
          <p:cNvCxnSpPr/>
          <p:nvPr/>
        </p:nvCxnSpPr>
        <p:spPr>
          <a:xfrm flipH="1">
            <a:off x="2951794" y="3709730"/>
            <a:ext cx="1080456" cy="1217329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geeck.RENSON\My Documents\Argentalu\argenta - producten\argentaslide\argenta PRO slide 80\fotos\ProSlide 80\ClassicFix_ManualFix_AutoFix_v002.16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646" y="2528885"/>
            <a:ext cx="3536181" cy="28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324863" y="1079415"/>
            <a:ext cx="7696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latin typeface="Arial" pitchFamily="34" charset="0"/>
                <a:cs typeface="Arial" pitchFamily="34" charset="0"/>
              </a:rPr>
              <a:t>ESSI</a:t>
            </a:r>
            <a:r>
              <a:rPr lang="nl-BE" b="1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nl-BE" b="1" dirty="0" smtClean="0">
                <a:latin typeface="Arial" pitchFamily="34" charset="0"/>
                <a:cs typeface="Arial" pitchFamily="34" charset="0"/>
              </a:rPr>
              <a:t> module</a:t>
            </a:r>
            <a:endParaRPr lang="nl-B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337906" y="4539585"/>
            <a:ext cx="3294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deaal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herstellingen/renovatie</a:t>
            </a:r>
            <a:endParaRPr lang="nl-B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337906" y="3693195"/>
            <a:ext cx="419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voor muur tot muur toepassingen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4337905" y="2575184"/>
            <a:ext cx="4194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B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envoudige montage/demontage van het </a:t>
            </a:r>
            <a:b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rolstelsel zonder de </a:t>
            </a:r>
            <a:r>
              <a:rPr lang="nl-BE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bovenrail</a:t>
            </a:r>
            <a:r>
              <a:rPr lang="nl-BE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 demonteren</a:t>
            </a:r>
            <a:endParaRPr lang="nl-BE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bogen verbindingslijn 10"/>
          <p:cNvCxnSpPr/>
          <p:nvPr/>
        </p:nvCxnSpPr>
        <p:spPr>
          <a:xfrm rot="10800000" flipV="1">
            <a:off x="2920869" y="2910713"/>
            <a:ext cx="1440184" cy="518286"/>
          </a:xfrm>
          <a:prstGeom prst="bentConnector3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bogen verbindingslijn 12"/>
          <p:cNvCxnSpPr/>
          <p:nvPr/>
        </p:nvCxnSpPr>
        <p:spPr>
          <a:xfrm rot="10800000">
            <a:off x="2920871" y="4287954"/>
            <a:ext cx="1417034" cy="420907"/>
          </a:xfrm>
          <a:prstGeom prst="bentConnector3">
            <a:avLst>
              <a:gd name="adj1" fmla="val 50000"/>
            </a:avLst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2920869" y="3877861"/>
            <a:ext cx="1440185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4391977" y="908050"/>
            <a:ext cx="4752023" cy="0"/>
          </a:xfrm>
          <a:prstGeom prst="line">
            <a:avLst/>
          </a:prstGeom>
          <a:ln w="25400">
            <a:solidFill>
              <a:srgbClr val="FFE6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324863" y="1079415"/>
            <a:ext cx="7696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err="1" smtClean="0">
                <a:latin typeface="Arial" pitchFamily="34" charset="0"/>
                <a:cs typeface="Arial" pitchFamily="34" charset="0"/>
              </a:rPr>
              <a:t>Bevestigings-systemen</a:t>
            </a:r>
            <a:endParaRPr lang="nl-B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031931" y="3586670"/>
            <a:ext cx="4473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u="sng" dirty="0"/>
              <a:t>Manual-Fix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/>
              <a:t>onzichtbaar (in gefreesd in deurpaneel)</a:t>
            </a:r>
          </a:p>
        </p:txBody>
      </p:sp>
      <p:pic>
        <p:nvPicPr>
          <p:cNvPr id="2052" name="Picture 4" descr="C:\Documents and Settings\geeck.RENSON\My Documents\Argentalu\argenta - producten\argentaslide\argenta PRO slide 80\fotos\ProSlide 80\ClassicFix_ManualFix_AutoFix_v002.1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9" t="24851" r="28137" b="19528"/>
          <a:stretch/>
        </p:blipFill>
        <p:spPr bwMode="auto">
          <a:xfrm>
            <a:off x="71425" y="3162387"/>
            <a:ext cx="1800000" cy="14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4031932" y="4943828"/>
            <a:ext cx="5112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u="sng" dirty="0"/>
              <a:t>Auto-Fix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/>
              <a:t>Onzichtbaar (in gefreesd in </a:t>
            </a:r>
            <a:r>
              <a:rPr lang="nl-BE" sz="1600" dirty="0"/>
              <a:t>deurpaneel</a:t>
            </a:r>
            <a:r>
              <a:rPr lang="nl-BE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/>
              <a:t>Eenvoudige tijdbesparende montage </a:t>
            </a:r>
            <a:r>
              <a:rPr lang="nl-BE" sz="1600" dirty="0"/>
              <a:t>zonder gereedschap </a:t>
            </a:r>
            <a:r>
              <a:rPr lang="nl-BE" sz="1600" dirty="0" smtClean="0"/>
              <a:t>in één </a:t>
            </a:r>
            <a:r>
              <a:rPr lang="nl-BE" sz="1600" dirty="0"/>
              <a:t>eenvoudige handeling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/>
              <a:t>Demontage </a:t>
            </a:r>
            <a:r>
              <a:rPr lang="nl-BE" sz="1600" dirty="0"/>
              <a:t>mogelijk </a:t>
            </a:r>
            <a:r>
              <a:rPr lang="nl-BE" sz="1600" dirty="0" smtClean="0"/>
              <a:t>door slechts </a:t>
            </a:r>
            <a:r>
              <a:rPr lang="nl-BE" sz="1600" dirty="0"/>
              <a:t>1 </a:t>
            </a:r>
            <a:r>
              <a:rPr lang="nl-BE" sz="1600" dirty="0" smtClean="0"/>
              <a:t>persoon</a:t>
            </a:r>
            <a:endParaRPr lang="nl-BE" sz="1600" dirty="0"/>
          </a:p>
        </p:txBody>
      </p:sp>
      <p:pic>
        <p:nvPicPr>
          <p:cNvPr id="2050" name="Picture 2" descr="C:\Documents and Settings\geeck.RENSON\My Documents\Argentalu\argenta - producten\argentaslide\argenta PRO slide 80\fotos\ProSlide 80\ClassicFix_ManualFix_AutoFix_v002.1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9" t="21729" r="28137" b="21121"/>
          <a:stretch/>
        </p:blipFill>
        <p:spPr bwMode="auto">
          <a:xfrm>
            <a:off x="93422" y="4869184"/>
            <a:ext cx="1800000" cy="14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031932" y="1942890"/>
            <a:ext cx="3708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u="sng" dirty="0"/>
              <a:t>Standard-Fix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smtClean="0"/>
              <a:t>Eenvoudig </a:t>
            </a:r>
            <a:r>
              <a:rPr lang="nl-BE" sz="1600" dirty="0"/>
              <a:t>en </a:t>
            </a:r>
            <a:r>
              <a:rPr lang="nl-BE" sz="1600" dirty="0" smtClean="0"/>
              <a:t>budgetvriendelijk</a:t>
            </a:r>
            <a:endParaRPr lang="nl-BE" sz="1600" dirty="0"/>
          </a:p>
        </p:txBody>
      </p:sp>
      <p:pic>
        <p:nvPicPr>
          <p:cNvPr id="2051" name="Picture 3" descr="C:\Documents and Settings\geeck.RENSON\My Documents\Argentalu\argenta - producten\argentaslide\argenta PRO slide 80\fotos\ProSlide 80\ClassicFix_ManualFix_AutoFix_v002.1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t="29953" r="26838" b="19316"/>
          <a:stretch/>
        </p:blipFill>
        <p:spPr bwMode="auto">
          <a:xfrm>
            <a:off x="82845" y="1581624"/>
            <a:ext cx="1800000" cy="13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5890036" y="204788"/>
            <a:ext cx="3257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/>
              </a:defRPr>
            </a:lvl9pPr>
          </a:lstStyle>
          <a:p>
            <a:pPr algn="r"/>
            <a:r>
              <a:rPr lang="nl-BE" sz="2800" b="1" dirty="0" err="1">
                <a:latin typeface="Arial" pitchFamily="34" charset="0"/>
                <a:cs typeface="Arial" pitchFamily="34" charset="0"/>
              </a:rPr>
              <a:t>argenta</a:t>
            </a:r>
            <a:r>
              <a:rPr lang="nl-BE" sz="28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nl-B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pro slide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89" y="1601677"/>
            <a:ext cx="1800000" cy="126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78" y="3245457"/>
            <a:ext cx="1800000" cy="126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77" y="4971947"/>
            <a:ext cx="1800000" cy="1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CC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On-screen Show (4:3)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HelveticaNeueLT Std</vt:lpstr>
      <vt:lpstr>Myriad Pro</vt:lpstr>
      <vt:lpstr>Standaardontwerp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Gerrit Van Eeckhoudt</Manager>
  <Company>RENSON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argent alu nv cemom vs invisible</dc:title>
  <dc:subject>argent alu nv new corporate identity 2012</dc:subject>
  <dc:creator>Gerrit Van Eeckhoudt</dc:creator>
  <cp:keywords>argenta</cp:keywords>
  <cp:lastModifiedBy>Gert Jooris</cp:lastModifiedBy>
  <cp:revision>622</cp:revision>
  <cp:lastPrinted>2013-11-06T15:55:52Z</cp:lastPrinted>
  <dcterms:created xsi:type="dcterms:W3CDTF">2011-06-21T13:43:49Z</dcterms:created>
  <dcterms:modified xsi:type="dcterms:W3CDTF">2014-09-29T07:15:37Z</dcterms:modified>
</cp:coreProperties>
</file>